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7772400" cy="10058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44" name="Рисунок 43"/>
          <p:cNvPicPr/>
          <p:nvPr/>
        </p:nvPicPr>
        <p:blipFill>
          <a:blip r:embed="rId2"/>
          <a:stretch>
            <a:fillRect/>
          </a:stretch>
        </p:blipFill>
        <p:spPr>
          <a:xfrm>
            <a:off x="2176200" y="1447920"/>
            <a:ext cx="6016320" cy="4800240"/>
          </a:xfrm>
          <a:prstGeom prst="rect">
            <a:avLst/>
          </a:prstGeom>
          <a:ln>
            <a:noFill/>
          </a:ln>
        </p:spPr>
      </p:pic>
      <p:pic>
        <p:nvPicPr>
          <p:cNvPr id="45" name="Рисунок 44"/>
          <p:cNvPicPr/>
          <p:nvPr/>
        </p:nvPicPr>
        <p:blipFill>
          <a:blip r:embed="rId2"/>
          <a:stretch>
            <a:fillRect/>
          </a:stretch>
        </p:blipFill>
        <p:spPr>
          <a:xfrm>
            <a:off x="2176200" y="1447920"/>
            <a:ext cx="6016320" cy="480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2981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88" name="Рисунок 87"/>
          <p:cNvPicPr/>
          <p:nvPr/>
        </p:nvPicPr>
        <p:blipFill>
          <a:blip r:embed="rId2"/>
          <a:stretch>
            <a:fillRect/>
          </a:stretch>
        </p:blipFill>
        <p:spPr>
          <a:xfrm>
            <a:off x="2176200" y="1447920"/>
            <a:ext cx="6016320" cy="4800240"/>
          </a:xfrm>
          <a:prstGeom prst="rect">
            <a:avLst/>
          </a:prstGeom>
          <a:ln>
            <a:noFill/>
          </a:ln>
        </p:spPr>
      </p:pic>
      <p:pic>
        <p:nvPicPr>
          <p:cNvPr id="89" name="Рисунок 88"/>
          <p:cNvPicPr/>
          <p:nvPr/>
        </p:nvPicPr>
        <p:blipFill>
          <a:blip r:embed="rId2"/>
          <a:stretch>
            <a:fillRect/>
          </a:stretch>
        </p:blipFill>
        <p:spPr>
          <a:xfrm>
            <a:off x="2176200" y="1447920"/>
            <a:ext cx="6016320" cy="480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2981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32" name="Рисунок 131"/>
          <p:cNvPicPr/>
          <p:nvPr/>
        </p:nvPicPr>
        <p:blipFill>
          <a:blip r:embed="rId2"/>
          <a:stretch>
            <a:fillRect/>
          </a:stretch>
        </p:blipFill>
        <p:spPr>
          <a:xfrm>
            <a:off x="2176200" y="1447920"/>
            <a:ext cx="6016320" cy="4800240"/>
          </a:xfrm>
          <a:prstGeom prst="rect">
            <a:avLst/>
          </a:prstGeom>
          <a:ln>
            <a:noFill/>
          </a:ln>
        </p:spPr>
      </p:pic>
      <p:pic>
        <p:nvPicPr>
          <p:cNvPr id="133" name="Рисунок 132"/>
          <p:cNvPicPr/>
          <p:nvPr/>
        </p:nvPicPr>
        <p:blipFill>
          <a:blip r:embed="rId2"/>
          <a:stretch>
            <a:fillRect/>
          </a:stretch>
        </p:blipFill>
        <p:spPr>
          <a:xfrm>
            <a:off x="2176200" y="1447920"/>
            <a:ext cx="6016320" cy="480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2981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43568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277600" y="39553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35680" y="3955320"/>
            <a:ext cx="7497720" cy="22896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13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name="adj" fmla="val 11833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4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6280" cy="14716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B5A989"/>
                </a:solidFill>
                <a:latin typeface="Gill Sans MT"/>
              </a:rPr>
              <a:t>9/24/15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fld id="{D17BA6C8-EBA5-4EBD-BC69-5AF06141FF42}" type="slidenum">
              <a:rPr lang="en-US" sz="1200">
                <a:solidFill>
                  <a:srgbClr val="B5A989"/>
                </a:solidFill>
                <a:latin typeface="Gill Sans MT"/>
              </a:rPr>
              <a:t>‹#›</a:t>
            </a:fld>
            <a:endParaRPr/>
          </a:p>
        </p:txBody>
      </p:sp>
      <p:sp>
        <p:nvSpPr>
          <p:cNvPr id="9" name="CustomShape 10"/>
          <p:cNvSpPr/>
          <p:nvPr/>
        </p:nvSpPr>
        <p:spPr>
          <a:xfrm>
            <a:off x="921600" y="1413720"/>
            <a:ext cx="209880" cy="209880"/>
          </a:xfrm>
          <a:prstGeom prst="ellipse">
            <a:avLst/>
          </a:prstGeom>
          <a:gradFill>
            <a:gsLst>
              <a:gs pos="0">
                <a:srgbClr val="DAF5FE"/>
              </a:gs>
              <a:gs pos="100000">
                <a:srgbClr val="00AAD4"/>
              </a:gs>
            </a:gsLst>
            <a:path path="circle"/>
          </a:gradFill>
          <a:ln w="2160">
            <a:solidFill>
              <a:srgbClr val="308DA4"/>
            </a:solidFill>
            <a:round/>
          </a:ln>
        </p:spPr>
      </p:sp>
      <p:sp>
        <p:nvSpPr>
          <p:cNvPr id="10" name="CustomShape 11"/>
          <p:cNvSpPr/>
          <p:nvPr/>
        </p:nvSpPr>
        <p:spPr>
          <a:xfrm>
            <a:off x="1157040" y="1344960"/>
            <a:ext cx="63720" cy="63720"/>
          </a:xfrm>
          <a:prstGeom prst="ellipse">
            <a:avLst/>
          </a:prstGeom>
          <a:noFill/>
          <a:ln w="12600">
            <a:solidFill>
              <a:srgbClr val="317F93"/>
            </a:solidFill>
            <a:round/>
          </a:ln>
        </p:spPr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47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48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name="adj" fmla="val 11833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49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0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1" name="PlaceHolder 6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Wingdings 2" charset="2"/>
              <a:buChar char="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Wingdings 2" charset="2"/>
              <a:buChar char="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Wingdings 2" charset="2"/>
              <a:buChar char="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Пятый уровень</a:t>
            </a:r>
            <a:endParaRPr/>
          </a:p>
        </p:txBody>
      </p:sp>
      <p:sp>
        <p:nvSpPr>
          <p:cNvPr id="53" name="PlaceHolder 8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B5A989"/>
                </a:solidFill>
                <a:latin typeface="Gill Sans MT"/>
              </a:rPr>
              <a:t>9/24/15</a:t>
            </a:r>
            <a:endParaRPr/>
          </a:p>
        </p:txBody>
      </p:sp>
      <p:sp>
        <p:nvSpPr>
          <p:cNvPr id="54" name="PlaceHolder 9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endParaRPr/>
          </a:p>
        </p:txBody>
      </p:sp>
      <p:sp>
        <p:nvSpPr>
          <p:cNvPr id="55" name="PlaceHolder 10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fld id="{5B3EDCBA-2B4E-491D-9F75-93FA7DE6BD52}" type="slidenum">
              <a:rPr lang="en-US" sz="1200">
                <a:solidFill>
                  <a:srgbClr val="B5A989"/>
                </a:solidFill>
                <a:latin typeface="Gill Sans MT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91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92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name="adj" fmla="val 11833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93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94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95" name="PlaceHolder 6"/>
          <p:cNvSpPr>
            <a:spLocks noGrp="1"/>
          </p:cNvSpPr>
          <p:nvPr>
            <p:ph type="title"/>
          </p:nvPr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96" name="PlaceHolder 7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B5A989"/>
                </a:solidFill>
                <a:latin typeface="Gill Sans MT"/>
              </a:rPr>
              <a:t>9/24/15</a:t>
            </a:r>
            <a:endParaRPr/>
          </a:p>
        </p:txBody>
      </p:sp>
      <p:sp>
        <p:nvSpPr>
          <p:cNvPr id="97" name="PlaceHolder 8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endParaRPr/>
          </a:p>
        </p:txBody>
      </p:sp>
      <p:sp>
        <p:nvSpPr>
          <p:cNvPr id="98" name="PlaceHolder 9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fld id="{374D5367-334D-4F4D-A06F-A2A48FB58D0E}" type="slidenum">
              <a:rPr lang="en-US" sz="1200">
                <a:solidFill>
                  <a:srgbClr val="B5A989"/>
                </a:solidFill>
                <a:latin typeface="Gill Sans MT"/>
              </a:rPr>
              <a:t>‹#›</a:t>
            </a:fld>
            <a:endParaRPr/>
          </a:p>
        </p:txBody>
      </p:sp>
      <p:sp>
        <p:nvSpPr>
          <p:cNvPr id="99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432440" y="360000"/>
            <a:ext cx="7406280" cy="14716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endParaRPr/>
          </a:p>
        </p:txBody>
      </p:sp>
      <p:sp>
        <p:nvSpPr>
          <p:cNvPr id="135" name="TextShape 2"/>
          <p:cNvSpPr txBox="1"/>
          <p:nvPr/>
        </p:nvSpPr>
        <p:spPr>
          <a:xfrm>
            <a:off x="1432440" y="1850040"/>
            <a:ext cx="7406280" cy="1752120"/>
          </a:xfrm>
          <a:prstGeom prst="rect">
            <a:avLst/>
          </a:prstGeom>
        </p:spPr>
        <p:txBody>
          <a:bodyPr lIns="90000" tIns="0" rIns="90000" bIns="45000"/>
          <a:lstStyle/>
          <a:p>
            <a:endParaRPr dirty="0"/>
          </a:p>
          <a:p>
            <a:pPr algn="ctr"/>
            <a:r>
              <a:rPr lang="en-US" sz="6600" dirty="0"/>
              <a:t>УМК </a:t>
            </a:r>
            <a:r>
              <a:rPr lang="en-US" sz="6600" dirty="0" err="1"/>
              <a:t>по</a:t>
            </a:r>
            <a:r>
              <a:rPr lang="en-US" sz="6600" dirty="0"/>
              <a:t> </a:t>
            </a:r>
            <a:r>
              <a:rPr lang="en-US" sz="6600" dirty="0" err="1"/>
              <a:t>русскому</a:t>
            </a:r>
            <a:r>
              <a:rPr lang="en-US" sz="6600" dirty="0"/>
              <a:t> </a:t>
            </a:r>
            <a:r>
              <a:rPr lang="en-US" sz="6600" dirty="0" err="1"/>
              <a:t>языку</a:t>
            </a:r>
            <a:endParaRPr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156" name="TextShape 2"/>
          <p:cNvSpPr txBox="1"/>
          <p:nvPr/>
        </p:nvSpPr>
        <p:spPr>
          <a:xfrm>
            <a:off x="1691680" y="260640"/>
            <a:ext cx="7241720" cy="5987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dirty="0">
                <a:solidFill>
                  <a:srgbClr val="000000"/>
                </a:solidFill>
                <a:latin typeface="Arial"/>
              </a:rPr>
              <a:t>Русский язык. 5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класс.Учебник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для общеобразовательных организаций.</a:t>
            </a:r>
            <a:endParaRPr dirty="0"/>
          </a:p>
          <a:p>
            <a:pPr algn="just"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dirty="0">
                <a:solidFill>
                  <a:srgbClr val="000000"/>
                </a:solidFill>
                <a:latin typeface="Arial"/>
              </a:rPr>
              <a:t>Авторы: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Шмелёв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А.Д,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Флоренкая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Э.А.,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Габович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Ф.Е, Савчук Л.О.,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ШмелёваЕ.Я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.  Под ред.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Шмелёва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А.Д.</a:t>
            </a:r>
            <a:endParaRPr dirty="0"/>
          </a:p>
          <a:p>
            <a:pPr algn="just">
              <a:lnSpc>
                <a:spcPct val="100000"/>
              </a:lnSpc>
              <a:buSzPct val="25000"/>
            </a:pPr>
            <a:r>
              <a:rPr lang="ru-RU" dirty="0">
                <a:solidFill>
                  <a:srgbClr val="000000"/>
                </a:solidFill>
                <a:latin typeface="Gill Sans MT"/>
              </a:rPr>
              <a:t>Учебник, входящий в систему "Алгоритм успеха", нацелен на углубление и систематизацию знаний по фонетике, </a:t>
            </a:r>
            <a:r>
              <a:rPr lang="ru-RU" dirty="0" err="1">
                <a:solidFill>
                  <a:srgbClr val="000000"/>
                </a:solidFill>
                <a:latin typeface="Gill Sans MT"/>
              </a:rPr>
              <a:t>морфемике</a:t>
            </a:r>
            <a:r>
              <a:rPr lang="ru-RU" dirty="0">
                <a:solidFill>
                  <a:srgbClr val="000000"/>
                </a:solidFill>
                <a:latin typeface="Gill Sans MT"/>
              </a:rPr>
              <a:t>, лексике, синтаксису и лингвистике текста, полученных в начальной школе; начинается систематическое изложение морфологии. Учебник строится по модульному принципу: каждая из восьми глав включает шесть повторяющихся разделов: "О языке и речи", "Система языка", "Правописание", "Текст", "Язык и культура. Культура речи" и "Повторение".
К учебнику прилагается компакт-диск с </a:t>
            </a:r>
            <a:r>
              <a:rPr lang="ru-RU" dirty="0" err="1">
                <a:solidFill>
                  <a:srgbClr val="000000"/>
                </a:solidFill>
                <a:latin typeface="Gill Sans MT"/>
              </a:rPr>
              <a:t>аудиоприложением</a:t>
            </a:r>
            <a:r>
              <a:rPr lang="ru-RU" dirty="0">
                <a:solidFill>
                  <a:srgbClr val="000000"/>
                </a:solidFill>
                <a:latin typeface="Gill Sans MT"/>
              </a:rPr>
              <a:t>, которое содержит тексты  к заданиям, отмеченным специальным значком. Есть методическое пособие и электронный вариант учебника.</a:t>
            </a:r>
            <a:endParaRPr dirty="0"/>
          </a:p>
          <a:p>
            <a:pPr algn="just"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dirty="0">
                <a:solidFill>
                  <a:srgbClr val="000000"/>
                </a:solidFill>
                <a:latin typeface="Gill Sans MT"/>
              </a:rPr>
              <a:t>Учебник может использоваться в школах и классах с углублённым изучением русского языка.
Соответствует федеральному государственному образовательному стандарту основного общего образования (2010 г.).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  <p:pic>
        <p:nvPicPr>
          <p:cNvPr id="157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93040" y="620640"/>
            <a:ext cx="1142640" cy="1485720"/>
          </a:xfrm>
          <a:prstGeom prst="rect">
            <a:avLst/>
          </a:prstGeom>
          <a:ln>
            <a:noFill/>
          </a:ln>
        </p:spPr>
      </p:pic>
      <p:pic>
        <p:nvPicPr>
          <p:cNvPr id="158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93040" y="3458248"/>
            <a:ext cx="1142640" cy="1485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1435680" y="274680"/>
            <a:ext cx="7497720" cy="11376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160" name="TextShape 2"/>
          <p:cNvSpPr txBox="1"/>
          <p:nvPr/>
        </p:nvSpPr>
        <p:spPr>
          <a:xfrm>
            <a:off x="1280520" y="393840"/>
            <a:ext cx="7497720" cy="59155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25000"/>
              <a:buFont typeface="StarSymbol"/>
              <a:buChar char=""/>
            </a:pPr>
            <a:endParaRPr dirty="0"/>
          </a:p>
          <a:p>
            <a:pPr>
              <a:buSzPct val="25000"/>
              <a:buFont typeface="StarSymbol"/>
              <a:buChar char=""/>
            </a:pPr>
            <a:endParaRPr dirty="0"/>
          </a:p>
          <a:p>
            <a:pPr>
              <a:buSzPct val="25000"/>
              <a:buFont typeface="StarSymbol"/>
              <a:buChar char=""/>
            </a:pPr>
            <a:endParaRPr dirty="0"/>
          </a:p>
          <a:p>
            <a:pPr algn="ctr">
              <a:buSzPct val="25000"/>
            </a:pPr>
            <a:endParaRPr lang="en-US" dirty="0" smtClean="0"/>
          </a:p>
          <a:p>
            <a:pPr algn="ctr">
              <a:buSzPct val="25000"/>
            </a:pPr>
            <a:endParaRPr lang="en-US" dirty="0"/>
          </a:p>
          <a:p>
            <a:pPr algn="ctr">
              <a:buSzPct val="25000"/>
            </a:pPr>
            <a:endParaRPr lang="en-US" dirty="0" smtClean="0"/>
          </a:p>
          <a:p>
            <a:pPr algn="ctr">
              <a:buSzPct val="25000"/>
            </a:pPr>
            <a:endParaRPr lang="en-US" dirty="0"/>
          </a:p>
          <a:p>
            <a:pPr algn="ctr">
              <a:buSzPct val="25000"/>
            </a:pPr>
            <a:endParaRPr lang="en-US" dirty="0" smtClean="0"/>
          </a:p>
          <a:p>
            <a:pPr algn="ctr">
              <a:buSzPct val="25000"/>
            </a:pPr>
            <a:r>
              <a:rPr lang="ru-RU" dirty="0" smtClean="0"/>
              <a:t>Спасибо </a:t>
            </a:r>
            <a:r>
              <a:rPr lang="ru-RU" dirty="0"/>
              <a:t>за внимание!</a:t>
            </a:r>
            <a:endParaRPr dirty="0"/>
          </a:p>
          <a:p>
            <a:pPr>
              <a:buSzPct val="25000"/>
              <a:buFont typeface="StarSymbol"/>
              <a:buChar char="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1403640" y="519480"/>
            <a:ext cx="7529760" cy="4896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400" b="1" dirty="0">
                <a:solidFill>
                  <a:srgbClr val="000000"/>
                </a:solidFill>
                <a:latin typeface="Gill Sans MT"/>
              </a:rPr>
              <a:t>УМК Т. </a:t>
            </a:r>
            <a:r>
              <a:rPr lang="ru-RU" sz="2400" b="1" dirty="0" err="1">
                <a:solidFill>
                  <a:srgbClr val="000000"/>
                </a:solidFill>
                <a:latin typeface="Gill Sans MT"/>
              </a:rPr>
              <a:t>А.Ладыженской</a:t>
            </a:r>
            <a:r>
              <a:rPr lang="ru-RU" sz="2400" b="1" dirty="0">
                <a:solidFill>
                  <a:srgbClr val="000000"/>
                </a:solidFill>
                <a:latin typeface="Gill Sans MT"/>
              </a:rPr>
              <a:t>, М. Т. Баранова, Л. </a:t>
            </a:r>
            <a:r>
              <a:rPr lang="ru-RU" sz="2400" b="1" dirty="0" err="1">
                <a:solidFill>
                  <a:srgbClr val="000000"/>
                </a:solidFill>
                <a:latin typeface="Gill Sans MT"/>
              </a:rPr>
              <a:t>А.Тростенцовой</a:t>
            </a:r>
            <a:r>
              <a:rPr lang="ru-RU" sz="2400" b="1" dirty="0">
                <a:solidFill>
                  <a:srgbClr val="000000"/>
                </a:solidFill>
                <a:latin typeface="Gill Sans MT"/>
              </a:rPr>
              <a:t> и  </a:t>
            </a:r>
            <a:r>
              <a:rPr lang="ru-RU" sz="2400" b="1" dirty="0" err="1">
                <a:solidFill>
                  <a:srgbClr val="000000"/>
                </a:solidFill>
                <a:latin typeface="Gill Sans MT"/>
              </a:rPr>
              <a:t>др.издательства</a:t>
            </a:r>
            <a:r>
              <a:rPr lang="ru-RU" sz="2400" b="1" dirty="0">
                <a:solidFill>
                  <a:srgbClr val="000000"/>
                </a:solidFill>
                <a:latin typeface="Gill Sans MT"/>
              </a:rPr>
              <a:t> «Просвещение»</a:t>
            </a:r>
            <a:endParaRPr dirty="0"/>
          </a:p>
        </p:txBody>
      </p:sp>
      <p:pic>
        <p:nvPicPr>
          <p:cNvPr id="137" name="Объект 5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40" y="1845000"/>
            <a:ext cx="1656000" cy="2160000"/>
          </a:xfrm>
          <a:prstGeom prst="rect">
            <a:avLst/>
          </a:prstGeom>
          <a:ln>
            <a:noFill/>
          </a:ln>
        </p:spPr>
      </p:pic>
      <p:sp>
        <p:nvSpPr>
          <p:cNvPr id="138" name="CustomShape 2"/>
          <p:cNvSpPr/>
          <p:nvPr/>
        </p:nvSpPr>
        <p:spPr>
          <a:xfrm>
            <a:off x="2988000" y="1305360"/>
            <a:ext cx="6048360" cy="283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Gill Sans MT"/>
              </a:rPr>
              <a:t>Учебник входит в переработанную в соответствии с ФГОС основного общего образования линию УМК Т. А.Ладыженской, М. Т. Баранова, Л. А.Тростенцовойи др. Обновлённый учебник реализует идею интегрированного обучения языку и речи, предполагающего формирование лингвистической и коммуникативной компетенций, а также привлечений большого объёма сведений культурологического характера. Новое художественное оформление, усовершенствованный методический аппарат учебника способствуют оптимизации учебного процесса.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139" name="Table 3"/>
          <p:cNvGraphicFramePr/>
          <p:nvPr>
            <p:extLst>
              <p:ext uri="{D42A27DB-BD31-4B8C-83A1-F6EECF244321}">
                <p14:modId xmlns:p14="http://schemas.microsoft.com/office/powerpoint/2010/main" val="2413223426"/>
              </p:ext>
            </p:extLst>
          </p:nvPr>
        </p:nvGraphicFramePr>
        <p:xfrm>
          <a:off x="1208027" y="5157192"/>
          <a:ext cx="7643160" cy="1296000"/>
        </p:xfrm>
        <a:graphic>
          <a:graphicData uri="http://schemas.openxmlformats.org/drawingml/2006/table">
            <a:tbl>
              <a:tblPr/>
              <a:tblGrid>
                <a:gridCol w="7643160"/>
              </a:tblGrid>
              <a:tr h="12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Русский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язык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.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Электронное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приложение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 к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учебнику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Т.А.Ладыженской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, М.Т.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Баранова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,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Л.А.Тростенцовой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. 5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класс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. (1 CD) (В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комплекте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 с </a:t>
                      </a:r>
                      <a:r>
                        <a:rPr lang="en-US" b="1" dirty="0" err="1">
                          <a:solidFill>
                            <a:srgbClr val="FFFF00"/>
                          </a:solidFill>
                          <a:latin typeface="Gill Sans MT"/>
                        </a:rPr>
                        <a:t>учебником</a:t>
                      </a:r>
                      <a:r>
                        <a:rPr lang="en-US" b="1" dirty="0">
                          <a:solidFill>
                            <a:srgbClr val="FFFF00"/>
                          </a:solidFill>
                          <a:latin typeface="Gill Sans MT"/>
                        </a:rPr>
                        <a:t>) (177.65 МБ)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043201" y="836712"/>
            <a:ext cx="7857720" cy="1367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2000" b="1" dirty="0">
                <a:solidFill>
                  <a:srgbClr val="572314"/>
                </a:solidFill>
                <a:latin typeface="Gill Sans MT"/>
              </a:rPr>
              <a:t>Обучение русскому языку в 5 классе. Методические рекомендации.
В пособии учитель найдет почасовое планирование учебного материала в 5 классе, советы по проведению уроков, помощь в решении методических проблем сегодняшнего дня.
</a:t>
            </a:r>
            <a:endParaRPr dirty="0"/>
          </a:p>
        </p:txBody>
      </p:sp>
      <p:pic>
        <p:nvPicPr>
          <p:cNvPr id="141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3381480" y="3140968"/>
            <a:ext cx="2381040" cy="2980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1435680" y="274320"/>
            <a:ext cx="7497720" cy="1142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ru-RU" sz="2000" b="1">
                <a:solidFill>
                  <a:srgbClr val="572314"/>
                </a:solidFill>
                <a:latin typeface="Gill Sans MT"/>
              </a:rPr>
              <a:t>
</a:t>
            </a:r>
            <a:r>
              <a:rPr lang="ru-RU" sz="2000" b="1">
                <a:solidFill>
                  <a:srgbClr val="000000"/>
                </a:solidFill>
                <a:latin typeface="Arial Narrow"/>
                <a:ea typeface="바탕"/>
              </a:rPr>
              <a:t>Дополнительноепособие к школьным учебникам по русскому языку представляет собой карточки-задания, состоящие из упражнений комплексного характера на основе текстов разных стилей и типов речи. Используя это пособие, учитель может постепенно приучить детей к выполнению заданий, характерных для обязательного экзамена по русскому языку в 9 и 11 классах.</a:t>
            </a:r>
            <a:endParaRPr/>
          </a:p>
        </p:txBody>
      </p:sp>
      <p:pic>
        <p:nvPicPr>
          <p:cNvPr id="14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3381480" y="2277000"/>
            <a:ext cx="2630520" cy="3888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1475640" y="-315360"/>
            <a:ext cx="7497720" cy="1142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pic>
        <p:nvPicPr>
          <p:cNvPr id="145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3640" y="620640"/>
            <a:ext cx="7632360" cy="5688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251640" y="274320"/>
            <a:ext cx="8681760" cy="1142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Arial Narrow"/>
              </a:rPr>
              <a:t>Русский язык (5 класс, линия учебно-методических комплексов по русскому языку для 5–9 классов под редакцией М. М. Разумовской, П. А.Леканта)
</a:t>
            </a:r>
            <a:endParaRPr/>
          </a:p>
        </p:txBody>
      </p:sp>
      <p:pic>
        <p:nvPicPr>
          <p:cNvPr id="147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790440" y="1196640"/>
            <a:ext cx="1476000" cy="1923840"/>
          </a:xfrm>
          <a:prstGeom prst="rect">
            <a:avLst/>
          </a:prstGeom>
          <a:ln>
            <a:noFill/>
          </a:ln>
        </p:spPr>
      </p:pic>
      <p:graphicFrame>
        <p:nvGraphicFramePr>
          <p:cNvPr id="148" name="Table 2"/>
          <p:cNvGraphicFramePr/>
          <p:nvPr/>
        </p:nvGraphicFramePr>
        <p:xfrm>
          <a:off x="179640" y="2997000"/>
          <a:ext cx="8964000" cy="3657600"/>
        </p:xfrm>
        <a:graphic>
          <a:graphicData uri="http://schemas.openxmlformats.org/drawingml/2006/table">
            <a:tbl>
              <a:tblPr/>
              <a:tblGrid>
                <a:gridCol w="226440"/>
                <a:gridCol w="8737560"/>
              </a:tblGrid>
              <a:tr h="32076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b="1">
                          <a:solidFill>
                            <a:srgbClr val="000000"/>
                          </a:solidFill>
                          <a:latin typeface="Gill Sans MT"/>
                        </a:rPr>
                        <a:t>Методический аппарат учебника содержит задания разных уровней сложности, что позволяет учителю вариативно подходить к построению уроков, в зависимости от степени подготовленности класса и отдельных учеников. Языковой и речевой материал подается в учебнике в органическом единстве.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b="1">
                          <a:solidFill>
                            <a:srgbClr val="000000"/>
                          </a:solidFill>
                          <a:latin typeface="Gill Sans MT"/>
                        </a:rPr>
                        <a:t>Учебник построен так, что на уроке родного языка ученику приходится не только много писать, но и много читать, думать и говорить.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b="1">
                          <a:solidFill>
                            <a:srgbClr val="000000"/>
                          </a:solidFill>
                          <a:latin typeface="Gill Sans MT"/>
                        </a:rPr>
                        <a:t>Методические основы УМК позволяют учителю вырабатывать понимание школьником роли родного языка как основы успешной социализации личности.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b="1">
                          <a:solidFill>
                            <a:srgbClr val="000000"/>
                          </a:solidFill>
                          <a:latin typeface="Gill Sans MT"/>
                        </a:rPr>
                        <a:t>В учебнике помещены цветные вклейки, которые помогут учителю активизировать работу с учащимися на уроках развития речи, а также разнообразить систему заданий и упражнений по изучаемым темам.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1435680" y="274320"/>
            <a:ext cx="7497720" cy="579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1187640" y="476640"/>
            <a:ext cx="7488360" cy="369000"/>
          </a:xfrm>
          <a:prstGeom prst="rect">
            <a:avLst/>
          </a:prstGeom>
          <a:noFill/>
          <a:ln>
            <a:noFill/>
          </a:ln>
        </p:spPr>
      </p:sp>
      <p:sp>
        <p:nvSpPr>
          <p:cNvPr id="151" name="CustomShape 3"/>
          <p:cNvSpPr/>
          <p:nvPr/>
        </p:nvSpPr>
        <p:spPr>
          <a:xfrm>
            <a:off x="1187640" y="476640"/>
            <a:ext cx="7632360" cy="411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Учебник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начинает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новую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линию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учебно-методических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комплектов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по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русскому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языку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для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основной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общеобразовательной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школы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.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Особенностью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учебника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является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направленность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обучения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на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взаимосвязанное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овладение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языковой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коммуникативной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и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информационной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компетенциями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.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При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таком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подходе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каждый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урок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русского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языка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становится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не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только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уроком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овладения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знаниями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о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системе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языка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языковыми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умениями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и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навыками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но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уроком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развития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речи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учащихся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уроком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формирования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метапредметных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умений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и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способов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деятельности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.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Во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2-е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издание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учебника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внесены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исправления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.</a:t>
            </a:r>
            <a:endParaRPr sz="2200" dirty="0"/>
          </a:p>
          <a:p>
            <a:pPr algn="just">
              <a:lnSpc>
                <a:spcPct val="100000"/>
              </a:lnSpc>
            </a:pP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В УМК,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помимо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учебника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входят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рабочие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тетради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в 2-х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частях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поурочные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разработки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и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рабочие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программы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электронное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Gill Sans MT"/>
              </a:rPr>
              <a:t>приложение</a:t>
            </a:r>
            <a:r>
              <a:rPr lang="en-US" sz="2200" b="1" dirty="0">
                <a:solidFill>
                  <a:srgbClr val="000000"/>
                </a:solidFill>
                <a:latin typeface="Gill Sans MT"/>
              </a:rPr>
              <a:t>.</a:t>
            </a:r>
            <a:endParaRPr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971640" y="274320"/>
            <a:ext cx="7961760" cy="7779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000">
                <a:solidFill>
                  <a:srgbClr val="572314"/>
                </a:solidFill>
                <a:latin typeface="Arial"/>
              </a:rPr>
              <a:t>
</a:t>
            </a:r>
            <a:r>
              <a:rPr lang="ru-RU" sz="2000">
                <a:solidFill>
                  <a:srgbClr val="000000"/>
                </a:solidFill>
                <a:latin typeface="Arial"/>
              </a:rPr>
              <a:t>УЧЕБНО-МЕТОДИЧЕСКИЙ КОМПЛЕКТ «РУССКИЙ ЯЗЫК. 5—9 КЛАССЫ» ПОД РЕДАКЦИЕЙ Е.А.БЫСТРОВОЙ
УЧЕБНО-МЕТОДИЧЕСКИЙ КОМПЛЕКТ по русскому языку для 5—9 классов входит в систему «Инновационная школа» и создан в соответствии с требованиями Федерального государственного образовательного стандарта основного общего образования 2010 г. В УМК сочетаются традиционные подходы к преподаванию русского языка в школе с новыми тенденциями в организации и подаче учебного материала.
Линия учебников осуществляет преемственность с линией учебников по русскому языку для 1—4 классов авторов Л.В.Кибиревой, О.А.Клейнфельд, Г.И. Мелиховой.</a:t>
            </a:r>
            <a:r>
              <a:rPr lang="ru-RU" sz="2000">
                <a:solidFill>
                  <a:srgbClr val="572314"/>
                </a:solidFill>
                <a:latin typeface="Arial"/>
              </a:rPr>
              <a:t>
</a:t>
            </a:r>
            <a:endParaRPr/>
          </a:p>
        </p:txBody>
      </p:sp>
      <p:pic>
        <p:nvPicPr>
          <p:cNvPr id="15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699640" y="4506120"/>
            <a:ext cx="1638000" cy="2219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971640" y="908640"/>
            <a:ext cx="7344360" cy="5112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</cp:revision>
  <dcterms:modified xsi:type="dcterms:W3CDTF">2015-09-25T04:30:55Z</dcterms:modified>
</cp:coreProperties>
</file>