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31" r:id="rId3"/>
    <p:sldId id="334" r:id="rId4"/>
    <p:sldId id="336" r:id="rId5"/>
    <p:sldId id="295" r:id="rId6"/>
    <p:sldId id="296" r:id="rId7"/>
    <p:sldId id="297" r:id="rId8"/>
    <p:sldId id="299" r:id="rId9"/>
    <p:sldId id="300" r:id="rId10"/>
    <p:sldId id="301" r:id="rId11"/>
    <p:sldId id="302" r:id="rId12"/>
    <p:sldId id="303" r:id="rId13"/>
    <p:sldId id="329" r:id="rId14"/>
    <p:sldId id="330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3" r:id="rId23"/>
    <p:sldId id="314" r:id="rId24"/>
    <p:sldId id="315" r:id="rId25"/>
    <p:sldId id="312" r:id="rId26"/>
    <p:sldId id="316" r:id="rId27"/>
    <p:sldId id="317" r:id="rId28"/>
    <p:sldId id="274" r:id="rId29"/>
    <p:sldId id="275" r:id="rId30"/>
    <p:sldId id="276" r:id="rId31"/>
    <p:sldId id="260" r:id="rId32"/>
    <p:sldId id="262" r:id="rId33"/>
    <p:sldId id="263" r:id="rId34"/>
    <p:sldId id="264" r:id="rId35"/>
    <p:sldId id="277" r:id="rId36"/>
    <p:sldId id="265" r:id="rId37"/>
    <p:sldId id="266" r:id="rId38"/>
    <p:sldId id="267" r:id="rId39"/>
    <p:sldId id="270" r:id="rId40"/>
    <p:sldId id="269" r:id="rId41"/>
    <p:sldId id="273" r:id="rId42"/>
    <p:sldId id="268" r:id="rId43"/>
    <p:sldId id="272" r:id="rId44"/>
    <p:sldId id="278" r:id="rId45"/>
    <p:sldId id="279" r:id="rId46"/>
    <p:sldId id="280" r:id="rId47"/>
    <p:sldId id="281" r:id="rId48"/>
    <p:sldId id="282" r:id="rId49"/>
    <p:sldId id="283" r:id="rId50"/>
    <p:sldId id="284" r:id="rId51"/>
    <p:sldId id="285" r:id="rId52"/>
    <p:sldId id="286" r:id="rId53"/>
    <p:sldId id="287" r:id="rId54"/>
    <p:sldId id="288" r:id="rId55"/>
    <p:sldId id="289" r:id="rId56"/>
    <p:sldId id="290" r:id="rId57"/>
    <p:sldId id="271" r:id="rId5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A822-6BF9-4670-BC5E-B402B283D0EA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E00E-B151-4005-B012-D7E473F35F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488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7AA6-F51B-4C7C-AECF-A453A4D3CD52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3CDE8-0B40-479F-8808-9A9E51E39F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12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3659-8368-49DF-9D6A-7A2CFFBFF483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E3BC7-F6ED-4194-A813-E93B954F5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95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A23CD-1113-41E9-BC74-1F8D632B9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55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9509A-2A91-4BE8-BF1A-45AD579CD23E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02DD-57E0-4363-BE69-D2F95011EF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2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517FF-1C53-4E86-AE78-C9DB2B25859A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20F3F-CEAA-4155-A1F5-C7CE84C56A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884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7C7EE-2C13-4815-9B1B-B4ACC61B3341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C9D8A-AE37-487E-847C-E3A1F1362D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59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1CD4-F141-4041-814A-7563704C329D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FB777-F846-438B-9669-6D80BFE14F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4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0C8E2-9380-4C31-B29C-C7CF8CF51698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AD89A-96D6-4B40-A2F6-A40B395000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DAAB-1458-40CE-B7D9-06B3FA12312A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2356-8F3E-4A06-BF06-F89A8B54F4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9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EF246-E156-4E80-8325-DB77C2D11728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427D-6960-4EF5-81EA-8B9E698837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11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6AF41-673A-4379-BD0B-F8D103406C0E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D6C2-E4A2-46CF-A5EA-31C7C48BB3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07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14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61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F049DB-350E-4338-A7B9-51F2E491E7B5}" type="datetimeFigureOut">
              <a:rPr lang="ru-RU"/>
              <a:pPr>
                <a:defRPr/>
              </a:pPr>
              <a:t>15.04.2015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67EB96-08E2-42C1-94EC-1E9AD1C896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615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7" r:id="rId2"/>
    <p:sldLayoutId id="2147483856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7" r:id="rId9"/>
    <p:sldLayoutId id="2147483853" r:id="rId10"/>
    <p:sldLayoutId id="2147483854" r:id="rId11"/>
    <p:sldLayoutId id="214748385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slide" Target="slide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933825"/>
            <a:ext cx="7851775" cy="2016125"/>
          </a:xfrm>
        </p:spPr>
        <p:txBody>
          <a:bodyPr/>
          <a:lstStyle/>
          <a:p>
            <a:pPr>
              <a:defRPr/>
            </a:pPr>
            <a:endParaRPr lang="ru-RU" sz="5400" dirty="0"/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260350"/>
            <a:ext cx="7854950" cy="360045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ru-RU" altLang="ru-RU" sz="4000" smtClean="0"/>
              <a:t>Проектные задачи как способ формирования</a:t>
            </a:r>
            <a:br>
              <a:rPr lang="ru-RU" altLang="ru-RU" sz="4000" smtClean="0"/>
            </a:br>
            <a:r>
              <a:rPr lang="ru-RU" altLang="ru-RU" sz="4000" smtClean="0"/>
              <a:t>универсальных учебных действий </a:t>
            </a:r>
          </a:p>
          <a:p>
            <a:pPr marR="0" algn="ctr" eaLnBrk="1" hangingPunct="1">
              <a:lnSpc>
                <a:spcPct val="80000"/>
              </a:lnSpc>
            </a:pPr>
            <a:endParaRPr lang="ru-RU" altLang="ru-RU" sz="4000" smtClean="0"/>
          </a:p>
          <a:p>
            <a:pPr marR="0" eaLnBrk="1" hangingPunct="1">
              <a:lnSpc>
                <a:spcPct val="80000"/>
              </a:lnSpc>
            </a:pPr>
            <a:endParaRPr lang="ru-RU" altLang="ru-RU" sz="2200" smtClean="0"/>
          </a:p>
          <a:p>
            <a:pPr marR="0" eaLnBrk="1" hangingPunct="1">
              <a:lnSpc>
                <a:spcPct val="80000"/>
              </a:lnSpc>
            </a:pPr>
            <a:r>
              <a:rPr lang="ru-RU" altLang="ru-RU" sz="2200" smtClean="0"/>
              <a:t>Агинский ИПК</a:t>
            </a:r>
          </a:p>
          <a:p>
            <a:pPr marR="0" eaLnBrk="1" hangingPunct="1">
              <a:lnSpc>
                <a:spcPct val="80000"/>
              </a:lnSpc>
            </a:pPr>
            <a:r>
              <a:rPr lang="ru-RU" altLang="ru-RU" sz="2200" smtClean="0"/>
              <a:t>Цыдендоржиева С.Ц.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1276762" y="1593034"/>
            <a:ext cx="7236647" cy="4279489"/>
            <a:chOff x="1474" y="1147"/>
            <a:chExt cx="2480" cy="2094"/>
          </a:xfrm>
        </p:grpSpPr>
        <p:sp>
          <p:nvSpPr>
            <p:cNvPr id="3" name="_s4100"/>
            <p:cNvSpPr>
              <a:spLocks noChangeArrowheads="1"/>
            </p:cNvSpPr>
            <p:nvPr/>
          </p:nvSpPr>
          <p:spPr bwMode="auto">
            <a:xfrm flipV="1">
              <a:off x="2342" y="1147"/>
              <a:ext cx="806" cy="698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>
                <a:alpha val="50000"/>
              </a:srgbClr>
            </a:solidFill>
            <a:ln w="12700" algn="in">
              <a:solidFill>
                <a:srgbClr val="99CCFF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новые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способы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решения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творческих  задач</a:t>
              </a:r>
              <a:r>
                <a:rPr kumimoji="0" lang="ru-RU" altLang="ru-RU" sz="1500" b="1" i="1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latin typeface="Arial" charset="0"/>
                </a:rPr>
                <a:t> </a:t>
              </a: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4" name="_s4101"/>
            <p:cNvSpPr>
              <a:spLocks noChangeArrowheads="1"/>
            </p:cNvSpPr>
            <p:nvPr/>
          </p:nvSpPr>
          <p:spPr bwMode="auto">
            <a:xfrm flipV="1">
              <a:off x="1939" y="1845"/>
              <a:ext cx="1612" cy="69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99">
                <a:alpha val="50000"/>
              </a:srgbClr>
            </a:solidFill>
            <a:ln w="12700" algn="in">
              <a:solidFill>
                <a:srgbClr val="FF9966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создать в классе ситуацию,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побуждающую к поиску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неординарных способов решения</a:t>
              </a:r>
            </a:p>
          </p:txBody>
        </p:sp>
        <p:sp>
          <p:nvSpPr>
            <p:cNvPr id="5" name="_s4102"/>
            <p:cNvSpPr>
              <a:spLocks noChangeArrowheads="1"/>
            </p:cNvSpPr>
            <p:nvPr/>
          </p:nvSpPr>
          <p:spPr bwMode="auto">
            <a:xfrm flipV="1">
              <a:off x="1536" y="2543"/>
              <a:ext cx="2418" cy="698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 w="12700" algn="in">
              <a:solidFill>
                <a:srgbClr val="FFCC00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поиск  новых способов </a:t>
              </a: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решения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творческих  задач (повышенного уровня трудности)</a:t>
              </a:r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474" y="1694"/>
              <a:ext cx="483" cy="151"/>
            </a:xfrm>
            <a:prstGeom prst="wedgeRectCallout">
              <a:avLst>
                <a:gd name="adj1" fmla="val 59384"/>
                <a:gd name="adj2" fmla="val 182069"/>
              </a:avLst>
            </a:prstGeom>
            <a:gradFill rotWithShape="1">
              <a:gsLst>
                <a:gs pos="0">
                  <a:srgbClr val="FFCC99">
                    <a:alpha val="60001"/>
                  </a:srgbClr>
                </a:gs>
                <a:gs pos="50000">
                  <a:srgbClr val="FFCC99">
                    <a:gamma/>
                    <a:tint val="0"/>
                    <a:invGamma/>
                  </a:srgbClr>
                </a:gs>
                <a:gs pos="100000">
                  <a:srgbClr val="FFCC99">
                    <a:alpha val="60001"/>
                  </a:srgbClr>
                </a:gs>
              </a:gsLst>
              <a:lin ang="5400000" scaled="1"/>
            </a:gradFill>
            <a:ln w="9525">
              <a:solidFill>
                <a:srgbClr val="FF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Цель педагога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</p:grpSp>
      <p:sp>
        <p:nvSpPr>
          <p:cNvPr id="153612" name="AutoShape 12"/>
          <p:cNvSpPr>
            <a:spLocks noChangeArrowheads="1"/>
          </p:cNvSpPr>
          <p:nvPr/>
        </p:nvSpPr>
        <p:spPr bwMode="auto">
          <a:xfrm>
            <a:off x="304800" y="3733800"/>
            <a:ext cx="1524000" cy="609600"/>
          </a:xfrm>
          <a:prstGeom prst="wedgeRectCallout">
            <a:avLst>
              <a:gd name="adj1" fmla="val 35417"/>
              <a:gd name="adj2" fmla="val 134375"/>
            </a:avLst>
          </a:prstGeom>
          <a:gradFill rotWithShape="1">
            <a:gsLst>
              <a:gs pos="0">
                <a:srgbClr val="FFFF00">
                  <a:alpha val="64999"/>
                </a:srgbClr>
              </a:gs>
              <a:gs pos="50000">
                <a:srgbClr val="FFFF00">
                  <a:gamma/>
                  <a:tint val="7059"/>
                  <a:invGamma/>
                </a:srgbClr>
              </a:gs>
              <a:gs pos="100000">
                <a:srgbClr val="FFFF00">
                  <a:alpha val="64999"/>
                </a:srgb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5F5F5F"/>
                </a:solidFill>
                <a:latin typeface="Arial Narrow" pitchFamily="34" charset="0"/>
              </a:rPr>
              <a:t>На что направлена</a:t>
            </a:r>
          </a:p>
          <a:p>
            <a:pPr algn="ctr">
              <a:defRPr/>
            </a:pPr>
            <a:endParaRPr lang="ru-RU" b="1">
              <a:solidFill>
                <a:srgbClr val="5F5F5F"/>
              </a:solidFill>
              <a:latin typeface="Arial Narrow" pitchFamily="34" charset="0"/>
            </a:endParaRPr>
          </a:p>
        </p:txBody>
      </p:sp>
      <p:sp>
        <p:nvSpPr>
          <p:cNvPr id="4107" name="AutoShape 13"/>
          <p:cNvSpPr>
            <a:spLocks noChangeArrowheads="1"/>
          </p:cNvSpPr>
          <p:nvPr/>
        </p:nvSpPr>
        <p:spPr bwMode="auto">
          <a:xfrm>
            <a:off x="1828800" y="1295400"/>
            <a:ext cx="1600200" cy="381000"/>
          </a:xfrm>
          <a:prstGeom prst="wedgeRectCallout">
            <a:avLst>
              <a:gd name="adj1" fmla="val 71431"/>
              <a:gd name="adj2" fmla="val 141667"/>
            </a:avLst>
          </a:prstGeom>
          <a:gradFill rotWithShape="1">
            <a:gsLst>
              <a:gs pos="0">
                <a:srgbClr val="66CCFF"/>
              </a:gs>
              <a:gs pos="50000">
                <a:srgbClr val="FBFEFF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5F5F5F"/>
                </a:solidFill>
                <a:latin typeface="Arial Narrow" pitchFamily="34" charset="0"/>
              </a:rPr>
              <a:t>Результат</a:t>
            </a:r>
          </a:p>
        </p:txBody>
      </p:sp>
      <p:sp>
        <p:nvSpPr>
          <p:cNvPr id="153614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981200" y="381000"/>
            <a:ext cx="56388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творческая задача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/>
          </p:cNvSpPr>
          <p:nvPr/>
        </p:nvSpPr>
        <p:spPr bwMode="auto">
          <a:xfrm>
            <a:off x="1143000" y="381000"/>
            <a:ext cx="7391400" cy="404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r">
              <a:defRPr/>
            </a:pPr>
            <a:r>
              <a:rPr lang="ru-RU" sz="2600" b="1">
                <a:solidFill>
                  <a:srgbClr val="5F5F5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Можно ли с помощью задач данных типов</a:t>
            </a:r>
          </a:p>
        </p:txBody>
      </p:sp>
      <p:sp>
        <p:nvSpPr>
          <p:cNvPr id="155655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1600200"/>
            <a:ext cx="8686800" cy="990600"/>
          </a:xfrm>
          <a:prstGeom prst="actionButtonBlank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 sz="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Научить </a:t>
            </a:r>
            <a:r>
              <a:rPr lang="ru-RU" sz="2000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самостоятельно выбирать способ решения</a:t>
            </a:r>
            <a:r>
              <a:rPr lang="ru-RU" sz="20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задачи 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(проблемы) в ситуации, когда он </a:t>
            </a:r>
            <a:r>
              <a:rPr lang="ru-RU" sz="2000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 виден явно из условия задачи</a:t>
            </a:r>
            <a:r>
              <a:rPr lang="ru-RU" sz="20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algn="ctr">
              <a:defRPr/>
            </a:pPr>
            <a:endParaRPr lang="ru-RU" sz="2000" dirty="0">
              <a:solidFill>
                <a:srgbClr val="660066"/>
              </a:solidFill>
            </a:endParaRPr>
          </a:p>
        </p:txBody>
      </p:sp>
      <p:sp>
        <p:nvSpPr>
          <p:cNvPr id="1556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2895600"/>
            <a:ext cx="8686800" cy="609600"/>
          </a:xfrm>
          <a:prstGeom prst="actionButtonBlank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ru-RU" sz="8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Стимулировать </a:t>
            </a:r>
            <a:r>
              <a:rPr lang="ru-RU" sz="2000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получение принципиально нового «продукта»</a:t>
            </a:r>
          </a:p>
          <a:p>
            <a:pPr algn="ctr">
              <a:defRPr/>
            </a:pPr>
            <a:endParaRPr lang="ru-RU" sz="2000">
              <a:solidFill>
                <a:srgbClr val="660066"/>
              </a:solidFill>
            </a:endParaRPr>
          </a:p>
        </p:txBody>
      </p:sp>
      <p:sp>
        <p:nvSpPr>
          <p:cNvPr id="15565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3810000"/>
            <a:ext cx="8686800" cy="533400"/>
          </a:xfrm>
          <a:prstGeom prst="actionButtonBlank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Мотивировать </a:t>
            </a:r>
            <a:r>
              <a:rPr lang="ru-RU" sz="2000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поиск решения задачи в малой группе</a:t>
            </a:r>
            <a:endParaRPr lang="ru-RU" sz="2000">
              <a:solidFill>
                <a:srgbClr val="660066"/>
              </a:solidFill>
            </a:endParaRPr>
          </a:p>
        </p:txBody>
      </p:sp>
      <p:sp>
        <p:nvSpPr>
          <p:cNvPr id="155658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4648200"/>
            <a:ext cx="8686800" cy="609600"/>
          </a:xfrm>
          <a:prstGeom prst="actionButtonBlank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Оценить возможности детей </a:t>
            </a:r>
            <a:r>
              <a:rPr lang="ru-RU" sz="2000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действовать в новой ситуации</a:t>
            </a:r>
          </a:p>
        </p:txBody>
      </p:sp>
      <p:sp>
        <p:nvSpPr>
          <p:cNvPr id="1556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5562600"/>
            <a:ext cx="8686800" cy="838200"/>
          </a:xfrm>
          <a:prstGeom prst="actionButtonBlank">
            <a:avLst/>
          </a:prstGeom>
          <a:solidFill>
            <a:srgbClr val="FFCC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Задать </a:t>
            </a:r>
            <a:r>
              <a:rPr lang="ru-RU" sz="2000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разные «стратегии» решения</a:t>
            </a:r>
            <a:r>
              <a:rPr lang="ru-RU" sz="2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задачи с получением 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2000" i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«веера» возможных результатов</a:t>
            </a:r>
            <a:endParaRPr lang="ru-RU" sz="200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6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" y="381000"/>
            <a:ext cx="685800" cy="609600"/>
          </a:xfrm>
          <a:prstGeom prst="actionButtonHelp">
            <a:avLst/>
          </a:prstGeom>
          <a:gradFill rotWithShape="1">
            <a:gsLst>
              <a:gs pos="0">
                <a:srgbClr val="FFF8FF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304800" y="652463"/>
            <a:ext cx="8548688" cy="6226175"/>
            <a:chOff x="1315" y="766"/>
            <a:chExt cx="2860" cy="2857"/>
          </a:xfrm>
        </p:grpSpPr>
        <p:sp>
          <p:nvSpPr>
            <p:cNvPr id="3" name="_s5124"/>
            <p:cNvSpPr>
              <a:spLocks noChangeArrowheads="1"/>
            </p:cNvSpPr>
            <p:nvPr/>
          </p:nvSpPr>
          <p:spPr bwMode="auto">
            <a:xfrm flipV="1">
              <a:off x="2342" y="1147"/>
              <a:ext cx="806" cy="698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>
                <a:alpha val="50000"/>
              </a:srgbClr>
            </a:solidFill>
            <a:ln w="12700" algn="in">
              <a:solidFill>
                <a:srgbClr val="33CCCC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5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реальный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5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«продукт» 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5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не материальный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5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«продукт» - качественное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5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изменение ребенка (группы)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4" name="_s5125"/>
            <p:cNvSpPr>
              <a:spLocks noChangeArrowheads="1"/>
            </p:cNvSpPr>
            <p:nvPr/>
          </p:nvSpPr>
          <p:spPr bwMode="auto">
            <a:xfrm flipV="1">
              <a:off x="1939" y="1845"/>
              <a:ext cx="1612" cy="69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99">
                <a:alpha val="50000"/>
              </a:srgbClr>
            </a:solidFill>
            <a:ln w="12700" algn="in">
              <a:solidFill>
                <a:srgbClr val="33CCCC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Научить:  рефлексия,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 целеполагание, планирование,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моделирование, инициатива в поиске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способа решения, коммуникация</a:t>
              </a:r>
            </a:p>
          </p:txBody>
        </p:sp>
        <p:sp>
          <p:nvSpPr>
            <p:cNvPr id="5" name="_s5126"/>
            <p:cNvSpPr>
              <a:spLocks noChangeArrowheads="1"/>
            </p:cNvSpPr>
            <p:nvPr/>
          </p:nvSpPr>
          <p:spPr bwMode="auto">
            <a:xfrm flipV="1">
              <a:off x="1536" y="2543"/>
              <a:ext cx="2418" cy="698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 w="12700" algn="in">
              <a:solidFill>
                <a:srgbClr val="33CCCC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через систему или набор заданий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целенаправленно </a:t>
              </a:r>
              <a:r>
                <a:rPr kumimoji="0" lang="ru-RU" altLang="ru-RU" sz="1900" b="0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стимулировать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0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систему детских действий</a:t>
              </a: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, направленных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на получение не существовавшего в практике ребенка </a:t>
              </a:r>
              <a:r>
                <a:rPr kumimoji="0" lang="ru-RU" altLang="ru-RU" sz="1900" b="0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результата</a:t>
              </a: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0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качественное </a:t>
              </a:r>
              <a:r>
                <a:rPr kumimoji="0" lang="ru-RU" altLang="ru-RU" sz="1900" b="0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Calibri" pitchFamily="34" charset="0"/>
                </a:rPr>
                <a:t>самоизменение группы детей</a:t>
              </a:r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715" y="1728"/>
              <a:ext cx="505" cy="181"/>
            </a:xfrm>
            <a:prstGeom prst="wedgeRectCallout">
              <a:avLst>
                <a:gd name="adj1" fmla="val 48435"/>
                <a:gd name="adj2" fmla="val 141639"/>
              </a:avLst>
            </a:prstGeom>
            <a:gradFill rotWithShape="1">
              <a:gsLst>
                <a:gs pos="0">
                  <a:srgbClr val="FFCC99">
                    <a:alpha val="60001"/>
                  </a:srgbClr>
                </a:gs>
                <a:gs pos="50000">
                  <a:srgbClr val="FFCC99">
                    <a:gamma/>
                    <a:tint val="0"/>
                    <a:invGamma/>
                  </a:srgbClr>
                </a:gs>
                <a:gs pos="100000">
                  <a:srgbClr val="FFCC99">
                    <a:alpha val="60001"/>
                  </a:srgbClr>
                </a:gs>
              </a:gsLst>
              <a:lin ang="5400000" scaled="1"/>
            </a:gradFill>
            <a:ln w="9525">
              <a:solidFill>
                <a:srgbClr val="FF99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Цель педагога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</p:grpSp>
      <p:sp>
        <p:nvSpPr>
          <p:cNvPr id="157708" name="AutoShape 12"/>
          <p:cNvSpPr>
            <a:spLocks noChangeArrowheads="1"/>
          </p:cNvSpPr>
          <p:nvPr/>
        </p:nvSpPr>
        <p:spPr bwMode="auto">
          <a:xfrm>
            <a:off x="304800" y="3733800"/>
            <a:ext cx="1524000" cy="609600"/>
          </a:xfrm>
          <a:prstGeom prst="wedgeRectCallout">
            <a:avLst>
              <a:gd name="adj1" fmla="val 35417"/>
              <a:gd name="adj2" fmla="val 134375"/>
            </a:avLst>
          </a:prstGeom>
          <a:gradFill rotWithShape="1">
            <a:gsLst>
              <a:gs pos="0">
                <a:srgbClr val="FFFF00">
                  <a:alpha val="64999"/>
                </a:srgbClr>
              </a:gs>
              <a:gs pos="50000">
                <a:srgbClr val="FFFF00">
                  <a:gamma/>
                  <a:tint val="7059"/>
                  <a:invGamma/>
                </a:srgbClr>
              </a:gs>
              <a:gs pos="100000">
                <a:srgbClr val="FFFF00">
                  <a:alpha val="64999"/>
                </a:srgb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5F5F5F"/>
                </a:solidFill>
                <a:latin typeface="Arial Narrow" pitchFamily="34" charset="0"/>
              </a:rPr>
              <a:t>На что направлена</a:t>
            </a:r>
          </a:p>
          <a:p>
            <a:pPr algn="ctr">
              <a:defRPr/>
            </a:pPr>
            <a:endParaRPr lang="ru-RU" b="1">
              <a:solidFill>
                <a:srgbClr val="5F5F5F"/>
              </a:solidFill>
              <a:latin typeface="Arial Narrow" pitchFamily="34" charset="0"/>
            </a:endParaRPr>
          </a:p>
        </p:txBody>
      </p:sp>
      <p:sp>
        <p:nvSpPr>
          <p:cNvPr id="5131" name="AutoShape 13"/>
          <p:cNvSpPr>
            <a:spLocks noChangeArrowheads="1"/>
          </p:cNvSpPr>
          <p:nvPr/>
        </p:nvSpPr>
        <p:spPr bwMode="auto">
          <a:xfrm>
            <a:off x="1905000" y="1219200"/>
            <a:ext cx="1600200" cy="381000"/>
          </a:xfrm>
          <a:prstGeom prst="wedgeRectCallout">
            <a:avLst>
              <a:gd name="adj1" fmla="val 66667"/>
              <a:gd name="adj2" fmla="val 161667"/>
            </a:avLst>
          </a:prstGeom>
          <a:gradFill rotWithShape="1">
            <a:gsLst>
              <a:gs pos="0">
                <a:srgbClr val="66CCFF"/>
              </a:gs>
              <a:gs pos="50000">
                <a:srgbClr val="FBFEFF"/>
              </a:gs>
              <a:gs pos="100000">
                <a:srgbClr val="66CCFF"/>
              </a:gs>
            </a:gsLst>
            <a:lin ang="5400000" scaled="1"/>
          </a:gra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5F5F5F"/>
                </a:solidFill>
                <a:latin typeface="Arial Narrow" pitchFamily="34" charset="0"/>
              </a:rPr>
              <a:t>Результат</a:t>
            </a:r>
          </a:p>
        </p:txBody>
      </p:sp>
      <p:sp>
        <p:nvSpPr>
          <p:cNvPr id="157710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057400" y="381000"/>
            <a:ext cx="56388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проектная задача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Проектная задача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smtClean="0"/>
              <a:t>Система заданий (действий), направленных на поиск лучшего пути достижения результата в виде реального «продукта»: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1)текст, схема, макет прибора, результат анализа ситуации;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2)нематериальный «продукт»т.е. качественное изменение самого ребенка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mtClean="0"/>
              <a:t>Задает общий способ проектирования</a:t>
            </a:r>
            <a:r>
              <a:rPr lang="en-US" altLang="ru-RU" smtClean="0"/>
              <a:t> </a:t>
            </a:r>
            <a:r>
              <a:rPr lang="ru-RU" altLang="ru-RU" smtClean="0"/>
              <a:t>с целью получения нового (до этого неизвестного) результата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Цель проектной задачи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Раздвинуть границы учебного предмета, помочь в формировании компетентности</a:t>
            </a:r>
            <a:r>
              <a:rPr lang="en-US" altLang="ru-RU" smtClean="0"/>
              <a:t>(</a:t>
            </a:r>
            <a:r>
              <a:rPr lang="ru-RU" altLang="ru-RU" smtClean="0"/>
              <a:t>???</a:t>
            </a:r>
            <a:r>
              <a:rPr lang="en-US" altLang="ru-RU" smtClean="0"/>
              <a:t>)</a:t>
            </a:r>
            <a:r>
              <a:rPr lang="ru-RU" altLang="ru-RU" smtClean="0"/>
              <a:t>, а иногда диагностировать её наличие в какой-то области или нескольких.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304800" y="533400"/>
            <a:ext cx="8458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buClrTx/>
              <a:buSzTx/>
              <a:buFontTx/>
              <a:buChar char="•"/>
            </a:pPr>
            <a:r>
              <a:rPr lang="ru-RU" altLang="ru-RU" sz="2400">
                <a:latin typeface="Arial Narrow" pitchFamily="34" charset="0"/>
              </a:rPr>
              <a:t>В ходе решения происходит качественное </a:t>
            </a:r>
            <a:r>
              <a:rPr lang="ru-RU" altLang="ru-RU" sz="2400" b="1">
                <a:latin typeface="Arial Narrow" pitchFamily="34" charset="0"/>
              </a:rPr>
              <a:t>самоизменение группы детей</a:t>
            </a:r>
            <a:endParaRPr lang="ru-RU" altLang="ru-RU" sz="2400">
              <a:latin typeface="Arial Narrow" pitchFamily="34" charset="0"/>
            </a:endParaRPr>
          </a:p>
          <a:p>
            <a:pPr eaLnBrk="1" hangingPunct="1">
              <a:buClrTx/>
              <a:buSzTx/>
              <a:buFontTx/>
              <a:buChar char="•"/>
            </a:pPr>
            <a:r>
              <a:rPr lang="ru-RU" altLang="ru-RU" sz="2400">
                <a:latin typeface="Arial Narrow" pitchFamily="34" charset="0"/>
              </a:rPr>
              <a:t>ПЗ носит </a:t>
            </a:r>
            <a:r>
              <a:rPr lang="ru-RU" altLang="ru-RU" sz="2400" b="1">
                <a:latin typeface="Arial Narrow" pitchFamily="34" charset="0"/>
              </a:rPr>
              <a:t>групповой характер</a:t>
            </a:r>
            <a:r>
              <a:rPr lang="ru-RU" altLang="ru-RU" sz="2400">
                <a:latin typeface="Arial Narrow" pitchFamily="34" charset="0"/>
              </a:rPr>
              <a:t>.</a:t>
            </a:r>
          </a:p>
          <a:p>
            <a:pPr eaLnBrk="1" hangingPunct="1">
              <a:buClrTx/>
              <a:buSzTx/>
              <a:buFontTx/>
              <a:buChar char="•"/>
            </a:pPr>
            <a:r>
              <a:rPr lang="ru-RU" altLang="ru-RU" sz="2400">
                <a:latin typeface="Arial Narrow" pitchFamily="34" charset="0"/>
              </a:rPr>
              <a:t>В ПЗ </a:t>
            </a:r>
            <a:r>
              <a:rPr lang="ru-RU" altLang="ru-RU" sz="2400" b="1">
                <a:latin typeface="Arial Narrow" pitchFamily="34" charset="0"/>
              </a:rPr>
              <a:t>через систему (набор) заданий, задаются пути решения</a:t>
            </a:r>
          </a:p>
        </p:txBody>
      </p:sp>
      <p:sp>
        <p:nvSpPr>
          <p:cNvPr id="20483" name="Rectangle 7" descr="Белый мрамор"/>
          <p:cNvSpPr>
            <a:spLocks noChangeArrowheads="1"/>
          </p:cNvSpPr>
          <p:nvPr/>
        </p:nvSpPr>
        <p:spPr bwMode="auto">
          <a:xfrm>
            <a:off x="1676400" y="2514600"/>
            <a:ext cx="5486400" cy="685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chemeClr val="tx2"/>
                </a:solidFill>
              </a:rPr>
              <a:t>Педагогическая цель ПЗ</a:t>
            </a:r>
          </a:p>
        </p:txBody>
      </p:sp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381000" y="3886200"/>
            <a:ext cx="3962400" cy="22098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800" b="1" i="1">
              <a:latin typeface="Calibri" pitchFamily="34" charset="0"/>
            </a:endParaRPr>
          </a:p>
          <a:p>
            <a:pPr algn="ctr" eaLnBrk="1" hangingPunct="1">
              <a:buClrTx/>
              <a:buSzTx/>
              <a:buFontTx/>
              <a:buNone/>
            </a:pPr>
            <a:r>
              <a:rPr lang="ru-RU" altLang="ru-RU" sz="2400" b="1" i="1">
                <a:latin typeface="Calibri" pitchFamily="34" charset="0"/>
              </a:rPr>
              <a:t>способствовать формированию            разных способов      учебного сотрудничества</a:t>
            </a:r>
            <a:endParaRPr lang="ru-RU" altLang="ru-RU" sz="2400">
              <a:latin typeface="Calibri" pitchFamily="34" charset="0"/>
            </a:endParaRPr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447800" y="3429000"/>
            <a:ext cx="182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accent2"/>
                </a:solidFill>
                <a:latin typeface="Arial" charset="0"/>
              </a:rPr>
              <a:t>1-3 классы</a:t>
            </a:r>
          </a:p>
        </p:txBody>
      </p:sp>
      <p:sp>
        <p:nvSpPr>
          <p:cNvPr id="20486" name="Rectangle 10"/>
          <p:cNvSpPr>
            <a:spLocks noChangeArrowheads="1"/>
          </p:cNvSpPr>
          <p:nvPr/>
        </p:nvSpPr>
        <p:spPr bwMode="auto">
          <a:xfrm>
            <a:off x="4724400" y="3962400"/>
            <a:ext cx="3962400" cy="2138363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latin typeface="Calibri" pitchFamily="34" charset="0"/>
              </a:rPr>
              <a:t>выявить </a:t>
            </a:r>
            <a:r>
              <a:rPr lang="ru-RU" altLang="ru-RU" sz="2400" b="1" i="1">
                <a:latin typeface="Calibri" pitchFamily="34" charset="0"/>
              </a:rPr>
              <a:t>способность           к переносу известных способов действий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i="1">
                <a:latin typeface="Calibri" pitchFamily="34" charset="0"/>
              </a:rPr>
              <a:t>в новую модельную ситуацию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latin typeface="Calibri" pitchFamily="34" charset="0"/>
            </a:endParaRP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5715000" y="3429000"/>
            <a:ext cx="182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accent2"/>
                </a:solidFill>
                <a:latin typeface="Arial" charset="0"/>
              </a:rPr>
              <a:t>4-5 классы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4724400" y="1447800"/>
            <a:ext cx="289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tx2"/>
                </a:solidFill>
                <a:latin typeface="Arial" charset="0"/>
              </a:rPr>
              <a:t>инструменты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3810000" y="2133600"/>
            <a:ext cx="4953000" cy="41148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Tx/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экспертные карты (оценка процесса решения) </a:t>
            </a:r>
          </a:p>
          <a:p>
            <a:pPr eaLnBrk="1" hangingPunct="1">
              <a:lnSpc>
                <a:spcPct val="90000"/>
              </a:lnSpc>
              <a:buClrTx/>
              <a:buSzTx/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экспертные оценки по заданным критериям предъявления выполненных «продуктов»</a:t>
            </a:r>
          </a:p>
          <a:p>
            <a:pPr eaLnBrk="1" hangingPunct="1">
              <a:lnSpc>
                <a:spcPct val="90000"/>
              </a:lnSpc>
              <a:buClrTx/>
              <a:buSzTx/>
              <a:buFontTx/>
              <a:buNone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главное – </a:t>
            </a:r>
          </a:p>
          <a:p>
            <a:pPr eaLnBrk="1" hangingPunct="1">
              <a:lnSpc>
                <a:spcPct val="90000"/>
              </a:lnSpc>
              <a:buClrTx/>
              <a:buSzTx/>
              <a:buFontTx/>
              <a:buChar char="•"/>
            </a:pPr>
            <a:r>
              <a:rPr lang="ru-RU" altLang="ru-RU" sz="2400" b="1" i="1">
                <a:solidFill>
                  <a:schemeClr val="tx2"/>
                </a:solidFill>
                <a:latin typeface="Calibri" pitchFamily="34" charset="0"/>
              </a:rPr>
              <a:t>оценка процесса</a:t>
            </a: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 (процесс решения, процесс предъявления результата) </a:t>
            </a:r>
          </a:p>
          <a:p>
            <a:pPr eaLnBrk="1" hangingPunct="1">
              <a:lnSpc>
                <a:spcPct val="90000"/>
              </a:lnSpc>
              <a:buClrTx/>
              <a:buSzTx/>
              <a:buFontTx/>
              <a:buChar char="•"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только потом – оценка результата.</a:t>
            </a:r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457200" y="2209800"/>
            <a:ext cx="2971800" cy="1590675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встроенное наблюдение (эксперты,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лист наблюдений)</a:t>
            </a:r>
          </a:p>
        </p:txBody>
      </p:sp>
      <p:sp>
        <p:nvSpPr>
          <p:cNvPr id="21509" name="Rectangle 9" descr="Белый мрамор"/>
          <p:cNvSpPr>
            <a:spLocks noChangeArrowheads="1"/>
          </p:cNvSpPr>
          <p:nvPr/>
        </p:nvSpPr>
        <p:spPr bwMode="auto">
          <a:xfrm>
            <a:off x="876300" y="620713"/>
            <a:ext cx="76962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chemeClr val="tx2"/>
                </a:solidFill>
              </a:rPr>
              <a:t>Оценка решения проектной задачи</a:t>
            </a:r>
          </a:p>
        </p:txBody>
      </p:sp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457200" y="4267200"/>
            <a:ext cx="2971800" cy="1955800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2"/>
                </a:solidFill>
                <a:latin typeface="Calibri" pitchFamily="34" charset="0"/>
              </a:rPr>
              <a:t>мониторинг формирования учебного сотрудничества в классе</a:t>
            </a:r>
          </a:p>
        </p:txBody>
      </p: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1066800" y="3810000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tx2"/>
                </a:solidFill>
                <a:latin typeface="Arial" charset="0"/>
              </a:rPr>
              <a:t>цель </a:t>
            </a:r>
          </a:p>
        </p:txBody>
      </p:sp>
      <p:sp>
        <p:nvSpPr>
          <p:cNvPr id="21512" name="Rectangle 12"/>
          <p:cNvSpPr>
            <a:spLocks noChangeArrowheads="1"/>
          </p:cNvSpPr>
          <p:nvPr/>
        </p:nvSpPr>
        <p:spPr bwMode="auto">
          <a:xfrm>
            <a:off x="914400" y="1524000"/>
            <a:ext cx="121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tx2"/>
                </a:solidFill>
                <a:latin typeface="Arial" charset="0"/>
              </a:rPr>
              <a:t>метод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913" name="Group 41"/>
          <p:cNvGraphicFramePr>
            <a:graphicFrameLocks noGrp="1"/>
          </p:cNvGraphicFramePr>
          <p:nvPr/>
        </p:nvGraphicFramePr>
        <p:xfrm>
          <a:off x="381000" y="1371600"/>
          <a:ext cx="8305800" cy="4567240"/>
        </p:xfrm>
        <a:graphic>
          <a:graphicData uri="http://schemas.openxmlformats.org/drawingml/2006/table">
            <a:tbl>
              <a:tblPr/>
              <a:tblGrid>
                <a:gridCol w="7239000"/>
                <a:gridCol w="1066800"/>
              </a:tblGrid>
              <a:tr h="457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Как группа</a:t>
                      </a: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приступила к работе (сразу стали выполнять задания, сначала ознакомились со всеми заданиями и т.п.)? 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Каким образом была распределена работа между членами группы (решали все задания вместе, распределили задания)?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Взаимодействовали ли члены группы в ходе работы? Каким образом?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Изменяли ли по ходу работы первоначальный план своих действий?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Какие вопросы задавали дети по ходу выполнения работы?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 какой мере результат соответствует поставленной задаче?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6" name="Rectangle 32" descr="Белый мрамор"/>
          <p:cNvSpPr>
            <a:spLocks noChangeArrowheads="1"/>
          </p:cNvSpPr>
          <p:nvPr/>
        </p:nvSpPr>
        <p:spPr bwMode="auto">
          <a:xfrm>
            <a:off x="1066800" y="609600"/>
            <a:ext cx="6781800" cy="533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chemeClr val="tx2"/>
                </a:solidFill>
              </a:rPr>
              <a:t>Экспертный лист оценки работы группы</a:t>
            </a:r>
            <a:endParaRPr lang="ru-RU" altLang="ru-RU" sz="2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 descr="Белый мрамор"/>
          <p:cNvSpPr>
            <a:spLocks noChangeArrowheads="1"/>
          </p:cNvSpPr>
          <p:nvPr/>
        </p:nvSpPr>
        <p:spPr bwMode="auto">
          <a:xfrm>
            <a:off x="1219200" y="609600"/>
            <a:ext cx="6553200" cy="533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>
                <a:solidFill>
                  <a:schemeClr val="tx2"/>
                </a:solidFill>
              </a:rPr>
              <a:t>Анкета (до/после презентации)</a:t>
            </a:r>
            <a:endParaRPr lang="ru-RU" altLang="ru-RU" sz="2800">
              <a:solidFill>
                <a:schemeClr val="tx2"/>
              </a:solidFill>
            </a:endParaRPr>
          </a:p>
        </p:txBody>
      </p:sp>
      <p:sp>
        <p:nvSpPr>
          <p:cNvPr id="23555" name="Rectangle 7"/>
          <p:cNvSpPr>
            <a:spLocks noChangeArrowheads="1"/>
          </p:cNvSpPr>
          <p:nvPr/>
        </p:nvSpPr>
        <p:spPr bwMode="auto">
          <a:xfrm>
            <a:off x="304800" y="1371600"/>
            <a:ext cx="8534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400" i="1">
                <a:latin typeface="Arial" charset="0"/>
              </a:rPr>
              <a:t>Поставь отметки в оценочных шкалах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900" i="1">
              <a:latin typeface="Arial" charset="0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AutoNum type="arabicPeriod"/>
            </a:pPr>
            <a:r>
              <a:rPr lang="ru-RU" altLang="ru-RU" sz="2000">
                <a:latin typeface="Arial" charset="0"/>
              </a:rPr>
              <a:t>Оцени, насколько интересной показалась тебе эта задача.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1   2   3   4   5   6   7   8   9   10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200">
              <a:latin typeface="Arial" charset="0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AutoNum type="arabicPeriod" startAt="2"/>
            </a:pPr>
            <a:r>
              <a:rPr lang="ru-RU" altLang="ru-RU" sz="2000">
                <a:latin typeface="Arial" charset="0"/>
              </a:rPr>
              <a:t>Оцени, насколько сложными для тебя оказались задания.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 1   2   3   4   5   6   7   8   9   10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200">
              <a:latin typeface="Arial" charset="0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AutoNum type="arabicPeriod" startAt="3"/>
            </a:pPr>
            <a:r>
              <a:rPr lang="ru-RU" altLang="ru-RU" sz="2000">
                <a:latin typeface="Arial" charset="0"/>
              </a:rPr>
              <a:t>Оцени свой вклад в решение задачи (насколько ты оказался полезен своей группе при  решении задачи).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1   2   3   4   5   6   7   8   9   10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200">
              <a:latin typeface="Arial" charset="0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AutoNum type="arabicPeriod" startAt="4"/>
            </a:pPr>
            <a:r>
              <a:rPr lang="ru-RU" altLang="ru-RU" sz="2000">
                <a:latin typeface="Arial" charset="0"/>
              </a:rPr>
              <a:t>Оцени, насколько дружно и слаженно работала твоя группа.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1   2   3   4   5   6   7   8   9   10</a:t>
            </a:r>
          </a:p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endParaRPr lang="ru-RU" altLang="ru-RU" sz="1200">
              <a:latin typeface="Arial" charset="0"/>
            </a:endParaRPr>
          </a:p>
          <a:p>
            <a:pPr eaLnBrk="1" hangingPunct="1">
              <a:lnSpc>
                <a:spcPct val="80000"/>
              </a:lnSpc>
              <a:buClrTx/>
              <a:buSzTx/>
              <a:buFontTx/>
              <a:buAutoNum type="arabicPeriod" startAt="5"/>
            </a:pPr>
            <a:r>
              <a:rPr lang="ru-RU" altLang="ru-RU" sz="2000">
                <a:latin typeface="Arial" charset="0"/>
              </a:rPr>
              <a:t>Хотел бы ты поработать еще раз в той же группе?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                      ДА                 НЕТ</a:t>
            </a:r>
          </a:p>
          <a:p>
            <a:pPr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ru-RU" altLang="ru-RU" sz="2000">
                <a:latin typeface="Arial" charset="0"/>
              </a:rPr>
              <a:t>     Почему? __________________________________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14400" y="609600"/>
            <a:ext cx="7391400" cy="990600"/>
          </a:xfrm>
          <a:prstGeom prst="rect">
            <a:avLst/>
          </a:prstGeom>
          <a:gradFill rotWithShape="1">
            <a:gsLst>
              <a:gs pos="0">
                <a:srgbClr val="FFEB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200"/>
              <a:t>Описание квазижизненной ситуации, </a:t>
            </a:r>
          </a:p>
          <a:p>
            <a:pPr algn="ctr" eaLnBrk="1" hangingPunct="1"/>
            <a:r>
              <a:rPr lang="ru-RU" altLang="ru-RU" sz="2200"/>
              <a:t>постановка задачи </a:t>
            </a:r>
            <a:r>
              <a:rPr lang="ru-RU" altLang="ru-RU" sz="2200" i="1">
                <a:latin typeface="Calibri" pitchFamily="34" charset="0"/>
              </a:rPr>
              <a:t>(этап анализа)</a:t>
            </a: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838200" y="2286000"/>
            <a:ext cx="2133600" cy="9144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200" dirty="0"/>
              <a:t>Задание 1</a:t>
            </a:r>
            <a:r>
              <a:rPr lang="ru-RU" altLang="ru-RU" sz="2400" dirty="0"/>
              <a:t> 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505200" y="2286000"/>
            <a:ext cx="2133600" cy="9144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200"/>
              <a:t>Задание 2</a:t>
            </a:r>
          </a:p>
        </p:txBody>
      </p:sp>
      <p:sp>
        <p:nvSpPr>
          <p:cNvPr id="24581" name="Rectangle 9"/>
          <p:cNvSpPr>
            <a:spLocks noChangeArrowheads="1"/>
          </p:cNvSpPr>
          <p:nvPr/>
        </p:nvSpPr>
        <p:spPr bwMode="auto">
          <a:xfrm>
            <a:off x="6096000" y="2286000"/>
            <a:ext cx="2133600" cy="914400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200"/>
              <a:t>Задание 3 </a:t>
            </a:r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914400" y="3962400"/>
            <a:ext cx="7239000" cy="609600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200"/>
              <a:t>Итоговое задание  </a:t>
            </a:r>
            <a:r>
              <a:rPr lang="ru-RU" sz="2200" i="1">
                <a:latin typeface="Calibri" pitchFamily="34" charset="0"/>
              </a:rPr>
              <a:t>(этап синтеза)</a:t>
            </a: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838200" y="5486400"/>
            <a:ext cx="7391400" cy="8382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chemeClr val="bg1"/>
              </a:gs>
              <a:gs pos="100000">
                <a:srgbClr val="FF9900"/>
              </a:gs>
            </a:gsLst>
            <a:lin ang="5400000" scaled="1"/>
          </a:gra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200"/>
              <a:t>Дополнительные источники информации</a:t>
            </a:r>
          </a:p>
        </p:txBody>
      </p:sp>
      <p:sp>
        <p:nvSpPr>
          <p:cNvPr id="24584" name="Line 12"/>
          <p:cNvSpPr>
            <a:spLocks noChangeShapeType="1"/>
          </p:cNvSpPr>
          <p:nvPr/>
        </p:nvSpPr>
        <p:spPr bwMode="auto">
          <a:xfrm flipH="1">
            <a:off x="1371600" y="1600200"/>
            <a:ext cx="76200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5" name="Line 13"/>
          <p:cNvSpPr>
            <a:spLocks noChangeShapeType="1"/>
          </p:cNvSpPr>
          <p:nvPr/>
        </p:nvSpPr>
        <p:spPr bwMode="auto">
          <a:xfrm flipV="1">
            <a:off x="1752600" y="1600200"/>
            <a:ext cx="76200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6" name="Line 14"/>
          <p:cNvSpPr>
            <a:spLocks noChangeShapeType="1"/>
          </p:cNvSpPr>
          <p:nvPr/>
        </p:nvSpPr>
        <p:spPr bwMode="auto">
          <a:xfrm>
            <a:off x="6858000" y="1600200"/>
            <a:ext cx="76200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7" name="Line 15"/>
          <p:cNvSpPr>
            <a:spLocks noChangeShapeType="1"/>
          </p:cNvSpPr>
          <p:nvPr/>
        </p:nvSpPr>
        <p:spPr bwMode="auto">
          <a:xfrm flipH="1" flipV="1">
            <a:off x="6400800" y="1600200"/>
            <a:ext cx="76200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8" name="Line 16"/>
          <p:cNvSpPr>
            <a:spLocks noChangeShapeType="1"/>
          </p:cNvSpPr>
          <p:nvPr/>
        </p:nvSpPr>
        <p:spPr bwMode="auto">
          <a:xfrm>
            <a:off x="4572000" y="1600200"/>
            <a:ext cx="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9" name="Line 17"/>
          <p:cNvSpPr>
            <a:spLocks noChangeShapeType="1"/>
          </p:cNvSpPr>
          <p:nvPr/>
        </p:nvSpPr>
        <p:spPr bwMode="auto">
          <a:xfrm flipV="1">
            <a:off x="4343400" y="1600200"/>
            <a:ext cx="0" cy="6858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0" name="Line 18"/>
          <p:cNvSpPr>
            <a:spLocks noChangeShapeType="1"/>
          </p:cNvSpPr>
          <p:nvPr/>
        </p:nvSpPr>
        <p:spPr bwMode="auto">
          <a:xfrm flipV="1">
            <a:off x="4267200" y="3200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1" name="Line 19"/>
          <p:cNvSpPr>
            <a:spLocks noChangeShapeType="1"/>
          </p:cNvSpPr>
          <p:nvPr/>
        </p:nvSpPr>
        <p:spPr bwMode="auto">
          <a:xfrm>
            <a:off x="4572000" y="3200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2" name="Line 20"/>
          <p:cNvSpPr>
            <a:spLocks noChangeShapeType="1"/>
          </p:cNvSpPr>
          <p:nvPr/>
        </p:nvSpPr>
        <p:spPr bwMode="auto">
          <a:xfrm flipH="1">
            <a:off x="6934200" y="3200400"/>
            <a:ext cx="83820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3" name="Line 21"/>
          <p:cNvSpPr>
            <a:spLocks noChangeShapeType="1"/>
          </p:cNvSpPr>
          <p:nvPr/>
        </p:nvSpPr>
        <p:spPr bwMode="auto">
          <a:xfrm flipV="1">
            <a:off x="6553200" y="3200400"/>
            <a:ext cx="83820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4" name="Line 22"/>
          <p:cNvSpPr>
            <a:spLocks noChangeShapeType="1"/>
          </p:cNvSpPr>
          <p:nvPr/>
        </p:nvSpPr>
        <p:spPr bwMode="auto">
          <a:xfrm flipH="1" flipV="1">
            <a:off x="1676400" y="3200400"/>
            <a:ext cx="83820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>
            <a:off x="1295400" y="3200400"/>
            <a:ext cx="83820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>
            <a:off x="8153400" y="4267200"/>
            <a:ext cx="6096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 flipV="1">
            <a:off x="8763000" y="990600"/>
            <a:ext cx="0" cy="32766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8" name="Line 26"/>
          <p:cNvSpPr>
            <a:spLocks noChangeShapeType="1"/>
          </p:cNvSpPr>
          <p:nvPr/>
        </p:nvSpPr>
        <p:spPr bwMode="auto">
          <a:xfrm flipH="1">
            <a:off x="8305800" y="990600"/>
            <a:ext cx="457200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9" name="Line 27"/>
          <p:cNvSpPr>
            <a:spLocks noChangeShapeType="1"/>
          </p:cNvSpPr>
          <p:nvPr/>
        </p:nvSpPr>
        <p:spPr bwMode="auto">
          <a:xfrm flipV="1">
            <a:off x="1295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0" name="Line 28"/>
          <p:cNvSpPr>
            <a:spLocks noChangeShapeType="1"/>
          </p:cNvSpPr>
          <p:nvPr/>
        </p:nvSpPr>
        <p:spPr bwMode="auto">
          <a:xfrm flipV="1">
            <a:off x="2057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1" name="Line 29"/>
          <p:cNvSpPr>
            <a:spLocks noChangeShapeType="1"/>
          </p:cNvSpPr>
          <p:nvPr/>
        </p:nvSpPr>
        <p:spPr bwMode="auto">
          <a:xfrm flipV="1">
            <a:off x="2819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2" name="Line 30"/>
          <p:cNvSpPr>
            <a:spLocks noChangeShapeType="1"/>
          </p:cNvSpPr>
          <p:nvPr/>
        </p:nvSpPr>
        <p:spPr bwMode="auto">
          <a:xfrm flipV="1">
            <a:off x="3581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3" name="Line 31"/>
          <p:cNvSpPr>
            <a:spLocks noChangeShapeType="1"/>
          </p:cNvSpPr>
          <p:nvPr/>
        </p:nvSpPr>
        <p:spPr bwMode="auto">
          <a:xfrm flipV="1">
            <a:off x="4343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4" name="Line 32"/>
          <p:cNvSpPr>
            <a:spLocks noChangeShapeType="1"/>
          </p:cNvSpPr>
          <p:nvPr/>
        </p:nvSpPr>
        <p:spPr bwMode="auto">
          <a:xfrm flipV="1">
            <a:off x="51054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5" name="Line 33"/>
          <p:cNvSpPr>
            <a:spLocks noChangeShapeType="1"/>
          </p:cNvSpPr>
          <p:nvPr/>
        </p:nvSpPr>
        <p:spPr bwMode="auto">
          <a:xfrm flipV="1">
            <a:off x="59436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6" name="Line 34"/>
          <p:cNvSpPr>
            <a:spLocks noChangeShapeType="1"/>
          </p:cNvSpPr>
          <p:nvPr/>
        </p:nvSpPr>
        <p:spPr bwMode="auto">
          <a:xfrm flipV="1">
            <a:off x="67818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7" name="Line 35"/>
          <p:cNvSpPr>
            <a:spLocks noChangeShapeType="1"/>
          </p:cNvSpPr>
          <p:nvPr/>
        </p:nvSpPr>
        <p:spPr bwMode="auto">
          <a:xfrm flipV="1">
            <a:off x="7696200" y="4724400"/>
            <a:ext cx="0" cy="76200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608" name="Rectangle 36" descr="Газетная бумага"/>
          <p:cNvSpPr>
            <a:spLocks noChangeArrowheads="1"/>
          </p:cNvSpPr>
          <p:nvPr/>
        </p:nvSpPr>
        <p:spPr bwMode="auto">
          <a:xfrm rot="-5400000">
            <a:off x="7048500" y="2476500"/>
            <a:ext cx="29718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200" i="1">
                <a:latin typeface="Calibri" pitchFamily="34" charset="0"/>
              </a:rPr>
              <a:t>Этап моделирования</a:t>
            </a:r>
          </a:p>
        </p:txBody>
      </p:sp>
      <p:sp>
        <p:nvSpPr>
          <p:cNvPr id="24609" name="AutoShape 37" descr="Белый мрамор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19800"/>
            <a:ext cx="509588" cy="433388"/>
          </a:xfrm>
          <a:prstGeom prst="actionButtonReturn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/>
              <a:t>Актуальность проектной деятельности: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1)В основе  ФГОС – системно-деятельностный подход…</a:t>
            </a:r>
          </a:p>
          <a:p>
            <a:r>
              <a:rPr lang="ru-RU" altLang="ru-RU" smtClean="0"/>
              <a:t>2)Условия обеспечения социальной деятельности – взаимодействие социальных проектов  с программами пр.-иссл.Де.</a:t>
            </a:r>
          </a:p>
          <a:p>
            <a:r>
              <a:rPr lang="ru-RU" altLang="ru-RU" smtClean="0"/>
              <a:t>3) Формирование конструктивного отношения к работе и впоследствии на уровне основного и среднего общего образования  подготовиться к выбору или профиля обучения.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457200" y="2133600"/>
            <a:ext cx="8229600" cy="3581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писана проблемная ситуация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ru-RU" sz="22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напрямую не должна быть поставлена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формулируется самими детьми по результатам разбора проблемной ситуации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ru-RU" sz="22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формулировка задачи скрыта в описании проблемной ситуации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Проблемная ситуация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имеет </a:t>
            </a:r>
            <a:r>
              <a:rPr lang="ru-RU" sz="22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несколько путей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преодоления</a:t>
            </a:r>
            <a:r>
              <a:rPr lang="ru-RU" sz="2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и </a:t>
            </a:r>
            <a:r>
              <a:rPr lang="ru-RU" sz="22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несколько возможных вариантов конечного «продукта».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3200"/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457200" y="655638"/>
            <a:ext cx="8229600" cy="1143000"/>
          </a:xfrm>
          <a:prstGeom prst="rect">
            <a:avLst/>
          </a:prstGeom>
          <a:gradFill rotWithShape="1">
            <a:gsLst>
              <a:gs pos="0">
                <a:srgbClr val="FFEB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chemeClr val="tx2"/>
                </a:solidFill>
              </a:rPr>
              <a:t>Описание квазижизненной ситуации, </a:t>
            </a:r>
            <a:br>
              <a:rPr lang="ru-RU" altLang="ru-RU" sz="2400">
                <a:solidFill>
                  <a:schemeClr val="tx2"/>
                </a:solidFill>
              </a:rPr>
            </a:br>
            <a:r>
              <a:rPr lang="ru-RU" altLang="ru-RU" sz="2400">
                <a:solidFill>
                  <a:schemeClr val="tx2"/>
                </a:solidFill>
              </a:rPr>
              <a:t>постановка задачи </a:t>
            </a:r>
            <a:r>
              <a:rPr lang="ru-RU" altLang="ru-RU" sz="2400" i="1">
                <a:solidFill>
                  <a:schemeClr val="tx2"/>
                </a:solidFill>
              </a:rPr>
              <a:t>(этап анализа)</a:t>
            </a:r>
          </a:p>
        </p:txBody>
      </p:sp>
      <p:sp>
        <p:nvSpPr>
          <p:cNvPr id="25604" name="AutoShape 8" descr="Белый мрамор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943600"/>
            <a:ext cx="509588" cy="433388"/>
          </a:xfrm>
          <a:prstGeom prst="actionButtonReturn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10" name="Rectangle 6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Проектная задача содержит в явном или скрытом виде набор заданий</a:t>
            </a:r>
            <a:r>
              <a:rPr lang="ru-RU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выполняемые группой детей. Количество заданий должно быть столько, чтобы проектная задача была решена, т.е. получен реальный «продукт», который можно представить публично и оценить.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Система заданий может требовать разных «стратегий» решения, последовательность которых может быть: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строго определенной;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любой последовательности;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требуемая последовательность выполнения скрыта и должна быть выявлена самими детьми.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3200" dirty="0"/>
          </a:p>
        </p:txBody>
      </p:sp>
      <p:sp>
        <p:nvSpPr>
          <p:cNvPr id="26627" name="Rectangle 7"/>
          <p:cNvSpPr>
            <a:spLocks noChangeArrowheads="1"/>
          </p:cNvSpPr>
          <p:nvPr/>
        </p:nvSpPr>
        <p:spPr bwMode="auto">
          <a:xfrm>
            <a:off x="457200" y="609600"/>
            <a:ext cx="8229600" cy="808038"/>
          </a:xfrm>
          <a:prstGeom prst="rect">
            <a:avLst/>
          </a:prstGeom>
          <a:solidFill>
            <a:srgbClr val="FFFF66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>
                <a:solidFill>
                  <a:schemeClr val="tx2"/>
                </a:solidFill>
                <a:latin typeface="Arial" charset="0"/>
              </a:rPr>
              <a:t>Задания</a:t>
            </a:r>
          </a:p>
        </p:txBody>
      </p:sp>
      <p:sp>
        <p:nvSpPr>
          <p:cNvPr id="26628" name="AutoShape 8" descr="Белый мрамор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943600"/>
            <a:ext cx="509588" cy="433388"/>
          </a:xfrm>
          <a:prstGeom prst="actionButtonReturn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/>
          </p:cNvSpPr>
          <p:nvPr/>
        </p:nvSpPr>
        <p:spPr bwMode="auto">
          <a:xfrm>
            <a:off x="214313" y="500063"/>
            <a:ext cx="8643937" cy="6072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В содержании нет конкретных ориентиров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endParaRPr lang="ru-RU" sz="13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Отличается большим объемом и неоднородностью материала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endParaRPr lang="ru-RU" sz="13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Результат решения</a:t>
            </a:r>
            <a:r>
              <a:rPr lang="ru-RU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может быть представлен в виде различных текстовых, знаковых, графических средств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endParaRPr lang="ru-RU" sz="13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Решение</a:t>
            </a:r>
            <a:r>
              <a:rPr lang="ru-RU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требует</a:t>
            </a:r>
            <a:r>
              <a:rPr lang="ru-RU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работы в малых группах</a:t>
            </a:r>
            <a:r>
              <a:rPr lang="ru-RU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/>
          </p:cNvSpPr>
          <p:nvPr/>
        </p:nvSpPr>
        <p:spPr bwMode="auto">
          <a:xfrm>
            <a:off x="457200" y="685800"/>
            <a:ext cx="7829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ctr">
              <a:defRPr/>
            </a:pPr>
            <a:r>
              <a:rPr lang="ru-RU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«подводные камни»</a:t>
            </a:r>
            <a:endParaRPr lang="ru-RU" sz="28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Содержимое 5"/>
          <p:cNvSpPr>
            <a:spLocks/>
          </p:cNvSpPr>
          <p:nvPr/>
        </p:nvSpPr>
        <p:spPr bwMode="auto">
          <a:xfrm>
            <a:off x="457200" y="1752600"/>
            <a:ext cx="8229600" cy="3352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Не подменить деятельность выполнением задания, сделать многое за детей, перепоручить родителям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endParaRPr lang="ru-RU" sz="280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не превратить проект в реферат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endParaRPr lang="ru-RU" sz="280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Не переоценивать результат проекта и не дооценивать его процесса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/>
          </p:cNvSpPr>
          <p:nvPr/>
        </p:nvSpPr>
        <p:spPr bwMode="auto">
          <a:xfrm>
            <a:off x="609600" y="381000"/>
            <a:ext cx="7467600" cy="533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Этапы любого проекта</a:t>
            </a:r>
          </a:p>
        </p:txBody>
      </p:sp>
      <p:sp>
        <p:nvSpPr>
          <p:cNvPr id="3" name="Содержимое 2"/>
          <p:cNvSpPr>
            <a:spLocks/>
          </p:cNvSpPr>
          <p:nvPr/>
        </p:nvSpPr>
        <p:spPr bwMode="auto">
          <a:xfrm>
            <a:off x="457200" y="1066800"/>
            <a:ext cx="8329613" cy="5105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Анализ ситуации. Формулирование проблемы.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Выявление дефицитов, их типов. Установление приоритетов ценностей.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Оценка необходимости восполнения дефицита. Формулирование принципов отбора целей.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Быстрая и точная постановка цели действия. Выработка критериев постановки и достижения цели.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Поиск средств, путей решения - перевод проблемы в задачу.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Выбор средств решения проблемы.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Решение проблемы.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Анализ полученного результата, соотнесение его с проблемой.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Представление окружающим полученного результата.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ChangeArrowheads="1"/>
          </p:cNvSpPr>
          <p:nvPr/>
        </p:nvSpPr>
        <p:spPr bwMode="auto">
          <a:xfrm>
            <a:off x="533400" y="1371600"/>
            <a:ext cx="8305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endParaRPr lang="ru-RU" altLang="ru-RU" sz="3200">
              <a:solidFill>
                <a:srgbClr val="660066"/>
              </a:solidFill>
              <a:latin typeface="Arial" charset="0"/>
            </a:endParaRPr>
          </a:p>
          <a:p>
            <a:pPr algn="ctr" eaLnBrk="1" hangingPunct="1">
              <a:buClrTx/>
              <a:buSzTx/>
              <a:buFontTx/>
              <a:buNone/>
            </a:pPr>
            <a:endParaRPr lang="ru-RU" altLang="ru-RU" sz="3200">
              <a:solidFill>
                <a:srgbClr val="660066"/>
              </a:solidFill>
              <a:latin typeface="Arial" charset="0"/>
            </a:endParaRPr>
          </a:p>
          <a:p>
            <a:pPr algn="ctr" eaLnBrk="1" hangingPunct="1">
              <a:buClrTx/>
              <a:buSzTx/>
              <a:buFontTx/>
              <a:buNone/>
            </a:pPr>
            <a:r>
              <a:rPr lang="ru-RU" altLang="ru-RU" sz="3200">
                <a:solidFill>
                  <a:srgbClr val="660066"/>
                </a:solidFill>
                <a:latin typeface="Arial" charset="0"/>
              </a:rPr>
              <a:t>Результаты всех выполненных заданий должны быть использованы при решении итогового задания.</a:t>
            </a:r>
          </a:p>
        </p:txBody>
      </p:sp>
      <p:sp>
        <p:nvSpPr>
          <p:cNvPr id="30723" name="AutoShape 8" descr="Белый мрамор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5943600"/>
            <a:ext cx="509588" cy="433388"/>
          </a:xfrm>
          <a:prstGeom prst="actionButtonReturn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/>
          </p:cNvSpPr>
          <p:nvPr/>
        </p:nvSpPr>
        <p:spPr bwMode="auto">
          <a:xfrm>
            <a:off x="457200" y="685800"/>
            <a:ext cx="7829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ctr">
              <a:defRPr/>
            </a:pP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ходе решения системы проектных задач у младших школьников могут быть сформированы следующие 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способности:</a:t>
            </a:r>
          </a:p>
        </p:txBody>
      </p:sp>
      <p:sp>
        <p:nvSpPr>
          <p:cNvPr id="6" name="Содержимое 5"/>
          <p:cNvSpPr>
            <a:spLocks/>
          </p:cNvSpPr>
          <p:nvPr/>
        </p:nvSpPr>
        <p:spPr bwMode="auto">
          <a:xfrm>
            <a:off x="457200" y="1752600"/>
            <a:ext cx="8229600" cy="3352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Рефлексировать</a:t>
            </a: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;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Целеполагать</a:t>
            </a: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;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Планировать;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Моделировать;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Проявлять инициативу при поиске способа;</a:t>
            </a:r>
          </a:p>
          <a:p>
            <a:pPr marL="419100" indent="-382588">
              <a:spcBef>
                <a:spcPct val="20000"/>
              </a:spcBef>
              <a:buFontTx/>
              <a:buChar char="•"/>
              <a:defRPr/>
            </a:pP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Вступать в коммуникацию.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Педагогическая цель проектных задач </a:t>
            </a:r>
            <a:r>
              <a:rPr lang="ru-R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увидеть возможности, способности и готовность для следующего шага в обучении.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5" name="Заголовок 4"/>
          <p:cNvSpPr>
            <a:spLocks/>
          </p:cNvSpPr>
          <p:nvPr/>
        </p:nvSpPr>
        <p:spPr bwMode="auto">
          <a:xfrm>
            <a:off x="457200" y="685800"/>
            <a:ext cx="7829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ctr">
              <a:defRPr/>
            </a:pP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Содержимое 5"/>
          <p:cNvSpPr>
            <a:spLocks/>
          </p:cNvSpPr>
          <p:nvPr/>
        </p:nvSpPr>
        <p:spPr bwMode="auto">
          <a:xfrm>
            <a:off x="457200" y="1752600"/>
            <a:ext cx="8229600" cy="3352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19100" indent="-382588">
              <a:spcBef>
                <a:spcPct val="2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            Учебные задачи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b="1" i="1" smtClean="0"/>
              <a:t>                         формирование: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3200" smtClean="0"/>
              <a:t>-социальных ценностей;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3200" smtClean="0"/>
              <a:t>-уважительного отношения к иному мнению, иной точке зрения, культуре других народов;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z="3200" smtClean="0"/>
              <a:t>-личностного смысла учения;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ru-RU" sz="3200" smtClean="0"/>
              <a:t>-</a:t>
            </a:r>
            <a:r>
              <a:rPr lang="ru-RU" altLang="ru-RU" sz="3200" smtClean="0"/>
              <a:t>эстетических потребностей 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            Учебные задачи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b="1" i="1" smtClean="0"/>
              <a:t>                                  развитие:</a:t>
            </a:r>
          </a:p>
          <a:p>
            <a:pPr>
              <a:buFont typeface="Wingdings 2" pitchFamily="18" charset="2"/>
              <a:buNone/>
            </a:pPr>
            <a:r>
              <a:rPr lang="ru-RU" altLang="ru-RU" b="1" i="1" smtClean="0"/>
              <a:t>-</a:t>
            </a:r>
            <a:r>
              <a:rPr lang="ru-RU" altLang="ru-RU" smtClean="0"/>
              <a:t>мотивов учебной деятельности;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-самостоятельности и личной ответственности за свои поступки, принятые решения, выполненный творческий продукт;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-этических чувств, доброжелательности и эмоционально-нравственной отзывчивости;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-навыков сотрудничества со взрослыми сверстниками в разных социальных ситуациях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ФГОС НОО(19.9)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Система оценки достижения планируемых результатов ООП НОО: В процессе оценки достижения планируемых результатов духовно-нравственного развития, освоения ООП НОО должны использоваться разнообразные методы и формы, взаимно дополняющие друг друга(стандартизированные письменные и устные работы, проекты, практические работы, самоанализ и самооценка, наблюдения и другие).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600" smtClean="0"/>
              <a:t> Учебные задачи, направленные на достижение метапредметных результатов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b="1" i="1" smtClean="0"/>
              <a:t>Развитие умений:</a:t>
            </a:r>
          </a:p>
          <a:p>
            <a:r>
              <a:rPr lang="ru-RU" altLang="ru-RU" smtClean="0"/>
              <a:t> работать с информацией;</a:t>
            </a:r>
          </a:p>
          <a:p>
            <a:r>
              <a:rPr lang="ru-RU" altLang="ru-RU" smtClean="0"/>
              <a:t>соединять теоретический материал  с практической деятельностью;</a:t>
            </a:r>
          </a:p>
          <a:p>
            <a:r>
              <a:rPr lang="ru-RU" altLang="ru-RU" smtClean="0"/>
              <a:t>использовать различные способы поиска информации;</a:t>
            </a:r>
          </a:p>
          <a:p>
            <a:pPr>
              <a:buFont typeface="Wingdings 2" pitchFamily="18" charset="2"/>
              <a:buNone/>
            </a:pPr>
            <a:r>
              <a:rPr lang="ru-RU" altLang="ru-RU" b="1" i="1" smtClean="0"/>
              <a:t>Развитие операций мышления;</a:t>
            </a:r>
          </a:p>
          <a:p>
            <a:pPr>
              <a:buFont typeface="Wingdings 2" pitchFamily="18" charset="2"/>
              <a:buNone/>
            </a:pPr>
            <a:r>
              <a:rPr lang="ru-RU" altLang="ru-RU" b="1" i="1" smtClean="0"/>
              <a:t>Формирование способности решать проблемы творческого и поискового характера (позн.УУД);</a:t>
            </a:r>
          </a:p>
          <a:p>
            <a:pPr>
              <a:buFont typeface="Wingdings 2" pitchFamily="18" charset="2"/>
              <a:buNone/>
            </a:pPr>
            <a:r>
              <a:rPr lang="ru-RU" altLang="ru-RU" b="1" i="1" smtClean="0"/>
              <a:t>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071563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          Учебные задачи</a:t>
            </a: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pPr eaLnBrk="1" hangingPunct="1"/>
            <a:r>
              <a:rPr lang="ru-RU" altLang="ru-RU" smtClean="0"/>
              <a:t>Целеполагать(ставить и удерживать цели);</a:t>
            </a:r>
          </a:p>
          <a:p>
            <a:pPr eaLnBrk="1" hangingPunct="1"/>
            <a:r>
              <a:rPr lang="ru-RU" altLang="ru-RU" smtClean="0"/>
              <a:t>Планировать, координировать(составлять план своей деятельности)(</a:t>
            </a:r>
            <a:r>
              <a:rPr lang="ru-RU" altLang="ru-RU" i="1" smtClean="0"/>
              <a:t>регулятивные УУД</a:t>
            </a:r>
            <a:r>
              <a:rPr lang="ru-RU" altLang="ru-RU" smtClean="0"/>
              <a:t>);</a:t>
            </a:r>
          </a:p>
          <a:p>
            <a:pPr eaLnBrk="1" hangingPunct="1"/>
            <a:r>
              <a:rPr lang="ru-RU" altLang="ru-RU" smtClean="0"/>
              <a:t>Слушать и слышать собеседника, вести диалог, излагать свою точку зрения и аргументировать её, грамотно строить речевые высказывания (</a:t>
            </a:r>
            <a:r>
              <a:rPr lang="ru-RU" altLang="ru-RU" i="1" smtClean="0"/>
              <a:t>коммуникативные УУД);</a:t>
            </a:r>
          </a:p>
          <a:p>
            <a:pPr eaLnBrk="1" hangingPunct="1"/>
            <a:r>
              <a:rPr lang="ru-RU" altLang="ru-RU" smtClean="0"/>
              <a:t>Моделировать;</a:t>
            </a:r>
          </a:p>
          <a:p>
            <a:pPr eaLnBrk="1" hangingPunct="1"/>
            <a:r>
              <a:rPr lang="ru-RU" altLang="ru-RU" smtClean="0"/>
              <a:t>Рефлексировать(видеть проблему, анализировать сделанное -почему получилось, почему не получилось; видеть трудности,ошибки);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357188" y="-642938"/>
            <a:ext cx="8229600" cy="1847851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Как же устроена проектная   задача?</a:t>
            </a:r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1. Наличие социально значимой задачи(проблемы) –иссл.,информац., практич.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2.Формулирование принципов отбора целей. Зачем двигаться в этом направлении?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3.Планирование действий по разрешению проблемы, т.е.проектирование самого проекта. Куда придем в итоге?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4. Поиск средств, возможных путей решения- перевод проблемы в задачу.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14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 же устроена проектная задача?</a:t>
            </a:r>
            <a:endParaRPr lang="ru-RU" dirty="0"/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4831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5. Выбор средств решения проблемы. Что будем делать и каким будет решение результат?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6. Решение проблемы. Создание реального «продукта», который можно представить публично и оценить.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mtClean="0"/>
              <a:t>7.Анализ полученного результата, соотнесение его с проблемой. Разрешили ли мы проблему?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8. Представление окружающим полученного результата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38"/>
          </a:xfrm>
        </p:spPr>
        <p:txBody>
          <a:bodyPr/>
          <a:lstStyle/>
          <a:p>
            <a:pPr eaLnBrk="1" hangingPunct="1"/>
            <a:r>
              <a:rPr lang="ru-RU" altLang="ru-RU" smtClean="0"/>
              <a:t>          Виды по составу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538787"/>
          </a:xfrm>
        </p:spPr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 smtClean="0"/>
              <a:t>Разновозрастные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dirty="0" smtClean="0"/>
              <a:t>Одновозрастные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b="1" i="1" dirty="0" smtClean="0"/>
              <a:t>Главное условие: </a:t>
            </a:r>
            <a:r>
              <a:rPr lang="ru-RU" sz="4000" dirty="0" smtClean="0"/>
              <a:t>это возможность переноса известных детям способов действий(ЗУН)в новую для них практическую ситуацию, где итогом будет реальный «продукт»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714375"/>
          </a:xfrm>
        </p:spPr>
        <p:txBody>
          <a:bodyPr/>
          <a:lstStyle/>
          <a:p>
            <a:r>
              <a:rPr lang="ru-RU" altLang="ru-RU" smtClean="0"/>
              <a:t>         Виды по содержанию</a:t>
            </a: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67350"/>
          </a:xfrm>
        </p:spPr>
        <p:txBody>
          <a:bodyPr/>
          <a:lstStyle/>
          <a:p>
            <a:r>
              <a:rPr lang="ru-RU" altLang="ru-RU" i="1" smtClean="0"/>
              <a:t>Интегрированные или  межпредметные</a:t>
            </a:r>
          </a:p>
          <a:p>
            <a:r>
              <a:rPr lang="ru-RU" altLang="ru-RU" i="1" smtClean="0"/>
              <a:t>Монопредметные;</a:t>
            </a:r>
          </a:p>
          <a:p>
            <a:r>
              <a:rPr lang="ru-RU" altLang="ru-RU" i="1" smtClean="0"/>
              <a:t>Фантастические: </a:t>
            </a:r>
            <a:r>
              <a:rPr lang="ru-RU" altLang="ru-RU" smtClean="0"/>
              <a:t>ориентированы на изучение несуществующих явлений, разработку нереальных проектов: «Машина времени», «Космическая электростанция»</a:t>
            </a:r>
          </a:p>
          <a:p>
            <a:r>
              <a:rPr lang="ru-RU" altLang="ru-RU" i="1" smtClean="0"/>
              <a:t>Теоретические: </a:t>
            </a:r>
            <a:r>
              <a:rPr lang="ru-RU" altLang="ru-RU" smtClean="0"/>
              <a:t>предполагают работу по изучению материалов, содержащихся в разнообразных теоретических источниках: «Русская псовая охота  как часть русской национальной культуры»;</a:t>
            </a:r>
          </a:p>
          <a:p>
            <a:r>
              <a:rPr lang="ru-RU" altLang="ru-RU" i="1" smtClean="0"/>
              <a:t>Эмпирические :</a:t>
            </a:r>
            <a:r>
              <a:rPr lang="ru-RU" altLang="ru-RU" smtClean="0"/>
              <a:t> ориентируют ребенка на проведение собственной работы, обработку и обобщение  полученного продукта «Скрещивание комнатных растений».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1-3 классы</a:t>
            </a: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smtClean="0"/>
              <a:t>Основная педагогическая цель – способствовать формированию разных способов учебного сотрудничества.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smtClean="0"/>
              <a:t>Основной метод- встроенное наблюдение.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4-5 классы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</a:t>
            </a:r>
            <a:r>
              <a:rPr lang="ru-RU" sz="4000" dirty="0" smtClean="0"/>
              <a:t>Основная педагогическая цель –выявление у школьников способности  к переносу известных способов действий в новую для них модельную ситуацию.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 </a:t>
            </a:r>
            <a:r>
              <a:rPr lang="ru-RU" sz="4000" b="1" i="1" dirty="0" smtClean="0"/>
              <a:t>Необходимое условие плавного перехода к проектным формам УД.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Проектные задачи меняют:</a:t>
            </a: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Систему оценивания;</a:t>
            </a:r>
          </a:p>
          <a:p>
            <a:pPr eaLnBrk="1" hangingPunct="1"/>
            <a:r>
              <a:rPr lang="ru-RU" altLang="ru-RU" smtClean="0"/>
              <a:t>Тип отношений друг с другом и с педагогом;</a:t>
            </a:r>
          </a:p>
          <a:p>
            <a:pPr eaLnBrk="1" hangingPunct="1"/>
            <a:r>
              <a:rPr lang="ru-RU" altLang="ru-RU" smtClean="0"/>
              <a:t>Отбор учебного содержания;</a:t>
            </a:r>
          </a:p>
          <a:p>
            <a:pPr eaLnBrk="1" hangingPunct="1"/>
            <a:r>
              <a:rPr lang="ru-RU" altLang="ru-RU" smtClean="0"/>
              <a:t>Составления нелинейного расписания учебных занятий.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altLang="ru-RU" b="1" i="1" smtClean="0"/>
              <a:t>Особая роль- учебное сотрудничество в группах, взаимодействие т.е умение договариваться, распределять обязанности, осуществлять взаимопомощь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Способствуют воспитанию: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Чувства ответственности;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Формированию умению общаться;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Чутко относиться к сверстникам;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Коллективизма;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Самостоятельности;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dirty="0" smtClean="0"/>
              <a:t>Инициативности.</a:t>
            </a:r>
            <a:br>
              <a:rPr lang="ru-RU" sz="3200" dirty="0" smtClean="0"/>
            </a:br>
            <a:r>
              <a:rPr lang="ru-RU" sz="3200" dirty="0" smtClean="0"/>
              <a:t>        </a:t>
            </a:r>
            <a:r>
              <a:rPr lang="ru-RU" sz="3200" b="1" i="1" dirty="0" smtClean="0"/>
              <a:t>Молодых людей, способных    реализовать свои возможности и потребности в интересах общества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Главные ценностные ориентиры:</a:t>
            </a: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Формирование доброжелательности, доверия и внимательности к людям, готовности к сотрудничеству и дружбе, оказанию помощи тем, кто в ней нуждается, умения слушать и слышать партнера, признавать право каждого на собственное мнение и принимать решения с учетом позиций всех участников;</a:t>
            </a:r>
          </a:p>
          <a:p>
            <a:pPr eaLnBrk="1" hangingPunct="1"/>
            <a:r>
              <a:rPr lang="ru-RU" altLang="ru-RU" sz="2000" smtClean="0"/>
              <a:t>Развитие широких познавательных интересов, инициативы и любознательности, мотивов познания и творчества;</a:t>
            </a:r>
          </a:p>
          <a:p>
            <a:pPr eaLnBrk="1" hangingPunct="1"/>
            <a:r>
              <a:rPr lang="ru-RU" altLang="ru-RU" sz="2000" smtClean="0"/>
              <a:t>Формирование способности к организации своей учебной деятельности(планированию, контролю  и оценке);</a:t>
            </a:r>
          </a:p>
          <a:p>
            <a:pPr eaLnBrk="1" hangingPunct="1"/>
            <a:r>
              <a:rPr lang="ru-RU" altLang="ru-RU" sz="2000" smtClean="0"/>
              <a:t>Формирование самоуважения и эмоционально-положительного отношения к себе, готовности открыто выражать и отстаивать свою позицию, критически к своим поступкам и действиям, ответственности за их результаты;</a:t>
            </a:r>
          </a:p>
          <a:p>
            <a:pPr eaLnBrk="1" hangingPunct="1"/>
            <a:r>
              <a:rPr lang="ru-RU" altLang="ru-RU" sz="2000" smtClean="0"/>
              <a:t>Развитие готовности к самостоятельным поступкам и действиям, ответственности за их результаты;</a:t>
            </a:r>
          </a:p>
          <a:p>
            <a:pPr eaLnBrk="1" hangingPunct="1"/>
            <a:r>
              <a:rPr lang="ru-RU" altLang="ru-RU" sz="2000" smtClean="0"/>
              <a:t>Формирование целеустремленности и настойчивости в достижении целей, готовности к преодолению трудностей и жизненного оптимизма.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Отличие пр.задачи от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Наличие </a:t>
            </a:r>
            <a:r>
              <a:rPr lang="ru-RU" dirty="0" err="1" smtClean="0"/>
              <a:t>квазижизненной</a:t>
            </a:r>
            <a:r>
              <a:rPr lang="ru-RU" dirty="0" smtClean="0"/>
              <a:t> (модельной) ситуации, сочетающий  в себе множество отдельных предметных задач;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Неопределенность нового способа решения конечного результата;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Значительный объём материала, включающего описание ситуации, кот. представлена в виде единого текста, так и в виде отдельных отрывков, зашумленных сведениями, не относящими к тексту, но и отсутствие необходимой информации;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Необходимость </a:t>
            </a:r>
            <a:r>
              <a:rPr lang="ru-RU" dirty="0" err="1" smtClean="0"/>
              <a:t>самост.выбора</a:t>
            </a:r>
            <a:r>
              <a:rPr lang="ru-RU" dirty="0" smtClean="0"/>
              <a:t> и исполнения особых форм представления результатов;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           Проект</a:t>
            </a:r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1.Специальное задание, которое имеет цель и определенный исход (Дж.Дьюи);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2.Специально организованный учителем и самостоятельно выполняемый детьми комплекс действий, завершающийся созданием творческих работ(проект – это то, что мы делаем)(А.В.Горячев);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3. Способ достижения дидактической цели через детальную разработку проблемы(технологию), которая должна завершиться практическим результатом (И.Д. Чечель)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В чем инновационность 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1) Системный характер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2)а)Проектные задачи(7-12 лет, 2-5 классы)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б) Проектная деятельность (ведущая Д. в подростковой школе)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 в)Проекты(старшая школа)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3)Изменяется уклад жизни, среда школы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000" dirty="0" smtClean="0"/>
              <a:t>4) Только </a:t>
            </a:r>
            <a:r>
              <a:rPr lang="ru-RU" sz="4000" dirty="0" err="1" smtClean="0"/>
              <a:t>деятельностная</a:t>
            </a:r>
            <a:r>
              <a:rPr lang="ru-RU" sz="4000" dirty="0" smtClean="0"/>
              <a:t> технология!</a:t>
            </a:r>
            <a:endParaRPr lang="ru-RU" sz="4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91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Проектная задача-групповые, парные формы</a:t>
            </a:r>
          </a:p>
          <a:p>
            <a:pPr eaLnBrk="1" hangingPunct="1"/>
            <a:r>
              <a:rPr lang="ru-RU" altLang="ru-RU" smtClean="0"/>
              <a:t>Проектная деятельность - групповые, парные, индивидуальные формы;</a:t>
            </a:r>
          </a:p>
          <a:p>
            <a:pPr eaLnBrk="1" hangingPunct="1"/>
            <a:r>
              <a:rPr lang="ru-RU" altLang="ru-RU" smtClean="0"/>
              <a:t>Проекты- индивидуальная программа старшеклассника, как завершающий этап школьного образования </a:t>
            </a:r>
            <a:r>
              <a:rPr lang="ru-RU" altLang="ru-RU" sz="3200" b="1" i="1" smtClean="0"/>
              <a:t>кульминационный личностно значимый проект.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pPr algn="ctr"/>
            <a:r>
              <a:rPr lang="ru-RU" altLang="ru-RU" sz="3200" b="1" smtClean="0"/>
              <a:t>Примерная основная образовательная программа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b="1" smtClean="0"/>
              <a:t>образовательного учреждения</a:t>
            </a:r>
            <a:endParaRPr lang="ru-RU" altLang="ru-RU" sz="3200" smtClean="0"/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752975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altLang="ru-RU" b="1" smtClean="0"/>
              <a:t>		Выполнение индивидуального итогового проекта обязательно для каждого обучающегося, его невыполнение равноценно получению неудовлетворительной оценки по любому учебному предмету!      </a:t>
            </a:r>
          </a:p>
          <a:p>
            <a:pPr algn="just">
              <a:buFont typeface="Wingdings 2" pitchFamily="18" charset="2"/>
              <a:buNone/>
            </a:pPr>
            <a:r>
              <a:rPr lang="ru-RU" altLang="ru-RU" sz="2000" smtClean="0"/>
              <a:t>Программа подготовлена институтом стратегических исследований в образовании РАО. Научные руководители — член-корреспондент РАО А. М. Кондаков, академик РАО Л. П. Кезина</a:t>
            </a:r>
          </a:p>
          <a:p>
            <a:pPr algn="just">
              <a:buFont typeface="Wingdings 2" pitchFamily="18" charset="2"/>
              <a:buNone/>
            </a:pPr>
            <a:endParaRPr lang="ru-RU" altLang="ru-RU" sz="2000" b="1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633537"/>
          </a:xfrm>
        </p:spPr>
        <p:txBody>
          <a:bodyPr/>
          <a:lstStyle/>
          <a:p>
            <a:pPr algn="ctr"/>
            <a:r>
              <a:rPr lang="ru-RU" altLang="ru-RU" sz="3200" b="1" smtClean="0"/>
              <a:t>Примерная основная образовательная программа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b="1" smtClean="0"/>
              <a:t>образовательного учреждения</a:t>
            </a:r>
            <a:endParaRPr lang="ru-RU" altLang="ru-RU" sz="3200" smtClean="0"/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538662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b="1" smtClean="0"/>
              <a:t>Организация проектной деятельности</a:t>
            </a:r>
            <a:r>
              <a:rPr lang="ru-RU" altLang="ru-RU" smtClean="0"/>
              <a:t>: тема проекта и руководитель выбирается  обучающимся, д</a:t>
            </a:r>
            <a:r>
              <a:rPr lang="en-US" altLang="ru-RU" smtClean="0"/>
              <a:t>|</a:t>
            </a:r>
            <a:r>
              <a:rPr lang="ru-RU" altLang="ru-RU" smtClean="0"/>
              <a:t>б.утверждена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b="1" smtClean="0"/>
              <a:t>Содержание и направленность проекта </a:t>
            </a:r>
            <a:r>
              <a:rPr lang="ru-RU" altLang="ru-RU" smtClean="0"/>
              <a:t>:а) типы работ и формы их представления; б)состав материалов по завершению проекта для его  защиты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b="1" smtClean="0"/>
              <a:t>Защита проекта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b="1" smtClean="0"/>
              <a:t>Критерии оценки проектной деятельности.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143000"/>
          </a:xfrm>
        </p:spPr>
        <p:txBody>
          <a:bodyPr/>
          <a:lstStyle/>
          <a:p>
            <a:pPr algn="ctr"/>
            <a:r>
              <a:rPr lang="ru-RU" altLang="ru-RU" sz="4800" smtClean="0"/>
              <a:t>Результат(продукт) проектной деятельности</a:t>
            </a:r>
          </a:p>
        </p:txBody>
      </p:sp>
      <p:sp>
        <p:nvSpPr>
          <p:cNvPr id="52227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38725"/>
          </a:xfrm>
        </p:spPr>
        <p:txBody>
          <a:bodyPr/>
          <a:lstStyle/>
          <a:p>
            <a:pPr algn="just"/>
            <a:r>
              <a:rPr lang="ru-RU" altLang="ru-RU" smtClean="0"/>
              <a:t>Письменная работа(эссе, реферат, аналитические материалы, отчеты о проведенных исследованиях, стендовый доклад);</a:t>
            </a:r>
          </a:p>
          <a:p>
            <a:pPr algn="just"/>
            <a:r>
              <a:rPr lang="ru-RU" altLang="ru-RU" smtClean="0"/>
              <a:t>Художественная творческая работа(в области литературы, музыки, ИЗО, экранных искусств);</a:t>
            </a:r>
          </a:p>
          <a:p>
            <a:pPr algn="just"/>
            <a:r>
              <a:rPr lang="ru-RU" altLang="ru-RU" smtClean="0"/>
              <a:t>Материальный объект, макет, конструкторское изделие;</a:t>
            </a:r>
          </a:p>
          <a:p>
            <a:pPr algn="just"/>
            <a:r>
              <a:rPr lang="ru-RU" altLang="ru-RU" smtClean="0"/>
              <a:t>Отчетные материалы по социальному проекту.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25"/>
          </a:xfrm>
        </p:spPr>
        <p:txBody>
          <a:bodyPr/>
          <a:lstStyle/>
          <a:p>
            <a:pPr algn="ctr"/>
            <a:r>
              <a:rPr lang="ru-RU" altLang="ru-RU" sz="4000" smtClean="0"/>
              <a:t>Состав материалов по завершению проекта для его  защиты</a:t>
            </a:r>
          </a:p>
        </p:txBody>
      </p:sp>
      <p:sp>
        <p:nvSpPr>
          <p:cNvPr id="53251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81537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z="2400" smtClean="0"/>
              <a:t>Результат(продукт) проектной деятельности;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z="2400" smtClean="0"/>
              <a:t>Краткая пояснительная записка к проекту</a:t>
            </a:r>
            <a:r>
              <a:rPr lang="ru-RU" altLang="ru-RU" sz="2400" i="1" smtClean="0"/>
              <a:t>(объем не более одной страницы) </a:t>
            </a:r>
            <a:r>
              <a:rPr lang="ru-RU" altLang="ru-RU" sz="2400" smtClean="0"/>
              <a:t>с указанием для всех проектов:а)исходного замысла, цели и назначения проекта; б)краткого описания хода выполнения проекта и полученных результатов;в) списка использованных источников.</a:t>
            </a:r>
            <a:r>
              <a:rPr lang="ru-RU" altLang="ru-RU" sz="2400" u="sng" smtClean="0"/>
              <a:t> Для конструкторских проектов-описание особенностей конструкторских решений. Для социльных проектов- описание эффектов</a:t>
            </a:r>
            <a:r>
              <a:rPr lang="en-US" altLang="ru-RU" sz="2400" u="sng" smtClean="0"/>
              <a:t> </a:t>
            </a:r>
            <a:r>
              <a:rPr lang="ru-RU" altLang="ru-RU" sz="2400" u="sng" smtClean="0"/>
              <a:t>от реализации проекта.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z="2400" smtClean="0"/>
              <a:t>Краткий отзыв руководителя(инициативность, самостоятельность, ответственность, исполнительская дисциплина)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altLang="ru-RU" sz="2400" smtClean="0"/>
          </a:p>
          <a:p>
            <a:pPr marL="514350" indent="-514350">
              <a:buFont typeface="Calibri" pitchFamily="34" charset="0"/>
              <a:buAutoNum type="arabicPeriod"/>
            </a:pPr>
            <a:endParaRPr lang="ru-RU" altLang="ru-RU" i="1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Требования к защите проекта</a:t>
            </a:r>
          </a:p>
        </p:txBody>
      </p:sp>
      <p:sp>
        <p:nvSpPr>
          <p:cNvPr id="542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Специально организованная деятельность комиссии ОУ;</a:t>
            </a:r>
          </a:p>
          <a:p>
            <a:r>
              <a:rPr lang="ru-RU" altLang="ru-RU" smtClean="0"/>
              <a:t>Школьная конференция;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smtClean="0"/>
              <a:t>Критерии оценки проектной деятельности</a:t>
            </a:r>
          </a:p>
        </p:txBody>
      </p:sp>
      <p:sp>
        <p:nvSpPr>
          <p:cNvPr id="552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mtClean="0"/>
              <a:t>Способность к самостоятельному приобретению знаний и решению проблем;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mtClean="0"/>
              <a:t>Сформированность предметных знаний и способов действий;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mtClean="0"/>
              <a:t>Сформированность регулятивных действий;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altLang="ru-RU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ru-RU" altLang="ru-RU" smtClean="0"/>
              <a:t>Сформированность коммуникативных действий.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ru-RU" alt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/>
          </p:cNvSpPr>
          <p:nvPr/>
        </p:nvSpPr>
        <p:spPr bwMode="auto">
          <a:xfrm>
            <a:off x="304800" y="457200"/>
            <a:ext cx="8534400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45720" rIns="45720" anchor="ctr"/>
          <a:lstStyle/>
          <a:p>
            <a:pPr algn="ctr">
              <a:defRPr/>
            </a:pPr>
            <a:r>
              <a:rPr lang="ru-RU" sz="3400" b="1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Проектные задачи в начальной школе</a:t>
            </a:r>
            <a:endParaRPr lang="ru-RU" sz="3400">
              <a:solidFill>
                <a:srgbClr val="4D4D4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6439" name="Рисунок 1" descr="C:\Documents and Settings\Наталья\Рабочий стол\attachmen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981200"/>
            <a:ext cx="2082800" cy="3276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6" name="Содержимое 5"/>
          <p:cNvSpPr>
            <a:spLocks/>
          </p:cNvSpPr>
          <p:nvPr/>
        </p:nvSpPr>
        <p:spPr bwMode="auto">
          <a:xfrm>
            <a:off x="533400" y="1219200"/>
            <a:ext cx="4876800" cy="2209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92075">
              <a:spcBef>
                <a:spcPct val="20000"/>
              </a:spcBef>
              <a:defRPr/>
            </a:pPr>
            <a:r>
              <a:rPr lang="ru-RU" sz="2400" u="sng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Цель:</a:t>
            </a:r>
          </a:p>
          <a:p>
            <a:pPr marL="92075">
              <a:spcBef>
                <a:spcPct val="20000"/>
              </a:spcBef>
              <a:defRPr/>
            </a:pPr>
            <a:r>
              <a:rPr lang="ru-RU" sz="2400" b="1" i="1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создание условий для самостоятельного усвоения школьниками учебного материала в процессе выполнения проектов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38"/>
          </a:xfrm>
        </p:spPr>
        <p:txBody>
          <a:bodyPr/>
          <a:lstStyle/>
          <a:p>
            <a:pPr algn="ctr"/>
            <a:r>
              <a:rPr lang="ru-RU" altLang="ru-RU" sz="3600" smtClean="0"/>
              <a:t>Примерное содержательное описание каждого критерия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628775"/>
          <a:ext cx="8229600" cy="506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222"/>
                <a:gridCol w="2857520"/>
                <a:gridCol w="3471858"/>
              </a:tblGrid>
              <a:tr h="2285827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Самостоятельное приобретение знаний и решение</a:t>
                      </a:r>
                      <a:r>
                        <a:rPr lang="ru-RU" sz="1200" b="0" baseline="0" dirty="0" smtClean="0"/>
                        <a:t> проблем</a:t>
                      </a:r>
                      <a:endParaRPr lang="ru-RU" sz="1200" b="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целом свидетельствует о способности самостоятельно с опорой на помощь руководителя ставить проблему и находить пути её решения; продемонстрирована способность приобретать новые знания и/или осваивать новые способы действий, достигать более глубокого понимания</a:t>
                      </a:r>
                      <a:endParaRPr lang="ru-RU" sz="12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в целом свидетельствует о способности самостоятельно ставить проблему и находить пути её решения; продемонстрировано свободное владение логическими операциями, навыками критического мышления, умение самостоятельно мыслить; продемонстрирована способность на этой основе приобретать новые знания и/или осваивать новые способы действий, достигать более глубокого понимания проблемы</a:t>
                      </a:r>
                      <a:endParaRPr lang="ru-RU" sz="1200" dirty="0"/>
                    </a:p>
                  </a:txBody>
                  <a:tcPr marT="45718" marB="45718"/>
                </a:tc>
              </a:tr>
              <a:tr h="100576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Знание предмета</a:t>
                      </a:r>
                      <a:endParaRPr lang="ru-RU" sz="12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Продемонстрировано понимание содержания выполненной работы. В работе и в ответах на вопросы по содержанию работы отсутствуют грубые ошибки</a:t>
                      </a:r>
                      <a:endParaRPr lang="ru-RU" sz="12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Продемонстрировано свободное владение предметом проектной деятельности. Ошибки отсутствуют</a:t>
                      </a:r>
                      <a:endParaRPr lang="ru-RU" sz="1200" dirty="0"/>
                    </a:p>
                  </a:txBody>
                  <a:tcPr marT="45718" marB="45718"/>
                </a:tc>
              </a:tr>
              <a:tr h="1770945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Продемонстрированы навыки оформления проектной работы и пояснительной записки, а также подготовки простой презентации. Автор отвечает на вопросы</a:t>
                      </a:r>
                      <a:endParaRPr lang="ru-RU" sz="12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 ясно определена и пояснена. Текст/сообщение хорошо структурированы. Все мысли выражены ясно, логично, последовательно,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аргументированно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Работа/сообщение вызывает интерес. Автор свободно отвечает на вопросы</a:t>
                      </a:r>
                      <a:endParaRPr lang="ru-RU" sz="1200" dirty="0"/>
                    </a:p>
                  </a:txBody>
                  <a:tcPr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smtClean="0"/>
              <a:t>Примерное содержательное описание каждого критерия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4213" y="1844675"/>
          <a:ext cx="7775575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520"/>
                <a:gridCol w="3328197"/>
                <a:gridCol w="2591858"/>
              </a:tblGrid>
              <a:tr h="181983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Регулятивные действия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Продемонстрированы навыки определения темы и планирования работы.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доведена до конца и представлена комиссии;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тщательно спланирована и последовательно реализована, своевременно пройдены все необходимые этапы обсуждения и представления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</a:tr>
              <a:tr h="25997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Коммуникация 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Продемонстрированы навыки оформления проектной работы и пояснительной записки, а также подготовки простой презентации. Автор отвечает на вопросы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Тема ясно определена и пояснена. Текст/сообщение хорошо структурированы. Все мысли выражены ясно, логично, последовательно,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аргументированно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Работа/сообщение вызывает интерес. Автор свободно отвечает на вопросы</a:t>
                      </a:r>
                      <a:endParaRPr lang="ru-RU" sz="1200" dirty="0"/>
                    </a:p>
                  </a:txBody>
                  <a:tcPr marL="91425" marR="91425" marT="45726" marB="457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285875"/>
          </a:xfrm>
        </p:spPr>
        <p:txBody>
          <a:bodyPr/>
          <a:lstStyle/>
          <a:p>
            <a:pPr algn="ctr"/>
            <a:r>
              <a:rPr lang="ru-RU" altLang="ru-RU" sz="3200" smtClean="0"/>
              <a:t>Решение о том, что проект выполнен на повышенном уровне, принимается при условии:</a:t>
            </a:r>
          </a:p>
        </p:txBody>
      </p:sp>
      <p:sp>
        <p:nvSpPr>
          <p:cNvPr id="58371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67287"/>
          </a:xfrm>
        </p:spPr>
        <p:txBody>
          <a:bodyPr/>
          <a:lstStyle/>
          <a:p>
            <a:r>
              <a:rPr lang="ru-RU" altLang="ru-RU" smtClean="0"/>
              <a:t>1) </a:t>
            </a:r>
            <a:r>
              <a:rPr lang="ru-RU" altLang="ru-RU" sz="2400" smtClean="0"/>
              <a:t>такая оценка выставлена комиссией по каждому из трёх предъявляемых критериев, характеризующих сформированность метапредметных умений (способности к самостоятельному приобретению знаний и решению проблем, сформированности регулятивных действий и сформированности коммуникативных действий). Сформированность предметных знаний и способов действий может быть зафиксирована на базовом уровне; 2) ни один из обязательных элементов проекта (продукт, пояснительная записка, отзыв руководителя или презентация) не даёт оснований для иного решения.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63"/>
          </a:xfrm>
        </p:spPr>
        <p:txBody>
          <a:bodyPr/>
          <a:lstStyle/>
          <a:p>
            <a:pPr algn="ctr"/>
            <a:r>
              <a:rPr lang="ru-RU" altLang="ru-RU" sz="3200" smtClean="0"/>
              <a:t>Решение о том, что проект выполнен на базовом уровне, принимается при условии</a:t>
            </a:r>
          </a:p>
        </p:txBody>
      </p:sp>
      <p:sp>
        <p:nvSpPr>
          <p:cNvPr id="59395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4292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mtClean="0"/>
              <a:t>1) такая оценка выставлена комиссией по каждому из предъявляемых критериев;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2) продемонстрированы </a:t>
            </a:r>
            <a:r>
              <a:rPr lang="ru-RU" altLang="ru-RU" u="sng" smtClean="0"/>
              <a:t>все</a:t>
            </a:r>
            <a:r>
              <a:rPr lang="ru-RU" altLang="ru-RU" smtClean="0"/>
              <a:t> обязательные элементы проекта: завершённый продукт, отвечающий исходному замыслу, список использованных источников, положительный отзыв руководителя, презентация проекта; 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3) даны ответы на вопросы.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95275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60419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ru-RU" smtClean="0"/>
              <a:t>В случае выдающихся проектов комиссия может подготовить особое заключение о достоинствах проекта, которое может быть предъявлено при поступлении в профильные классы.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Таким образом, качество выполненного проекта и предлагаемый подход к описанию его результатов позволяют в целом оценить способность учащихся производить значимый для себя и/или для других людей продукт, наличие творческого потенциала, способность довести дело до конца, ответственность и другие качества, формируемые в школе.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614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Отметка за выполнение проекта выставляется в графу «Проектная деятельность» или «Экзамен» в классном журнале и личном деле. В документ государственного образца об уровне образования — аттестат об основном общем образовании — отметка выставляется в свободную строку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624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Результаты выполнения индивидуального проекта могут рассматриваться как дополнительное основание при зачислении выпускника общеобразовательного учреждения на избранное им направление профильного образования.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634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  <p:sp>
        <p:nvSpPr>
          <p:cNvPr id="63492" name="Прямоугольник 3"/>
          <p:cNvSpPr>
            <a:spLocks noChangeArrowheads="1"/>
          </p:cNvSpPr>
          <p:nvPr/>
        </p:nvSpPr>
        <p:spPr bwMode="auto">
          <a:xfrm>
            <a:off x="2330450" y="3244850"/>
            <a:ext cx="615473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/>
              <a:t>«Человек рожден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400"/>
              <a:t>для мысли и действия»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457200" y="1600200"/>
            <a:ext cx="822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ru-RU" altLang="ru-RU" sz="3400" b="1">
                <a:solidFill>
                  <a:srgbClr val="4D4D4D"/>
                </a:solidFill>
                <a:latin typeface="Arial Narrow" pitchFamily="34" charset="0"/>
              </a:rPr>
              <a:t>Задача – 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ru-RU" altLang="ru-RU" sz="3400" b="1">
                <a:solidFill>
                  <a:srgbClr val="4D4D4D"/>
                </a:solidFill>
                <a:latin typeface="Arial Narrow" pitchFamily="34" charset="0"/>
              </a:rPr>
              <a:t>сложный вопрос, проблема, требующая исследования и разрешения.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8"/>
          <p:cNvGrpSpPr>
            <a:grpSpLocks/>
          </p:cNvGrpSpPr>
          <p:nvPr/>
        </p:nvGrpSpPr>
        <p:grpSpPr bwMode="auto">
          <a:xfrm>
            <a:off x="457200" y="685800"/>
            <a:ext cx="8229600" cy="5424488"/>
            <a:chOff x="288" y="1017"/>
            <a:chExt cx="1440" cy="2016"/>
          </a:xfrm>
        </p:grpSpPr>
        <p:cxnSp>
          <p:nvCxnSpPr>
            <p:cNvPr id="1028" name="_s1028"/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1152" y="1305"/>
              <a:ext cx="144" cy="720"/>
            </a:xfrm>
            <a:prstGeom prst="bentConnector2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6" idx="3"/>
              <a:endCxn id="3" idx="2"/>
            </p:cNvCxnSpPr>
            <p:nvPr/>
          </p:nvCxnSpPr>
          <p:spPr bwMode="auto">
            <a:xfrm flipV="1">
              <a:off x="1152" y="1305"/>
              <a:ext cx="144" cy="1584"/>
            </a:xfrm>
            <a:prstGeom prst="bentConnector2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5" idx="3"/>
              <a:endCxn id="3" idx="2"/>
            </p:cNvCxnSpPr>
            <p:nvPr/>
          </p:nvCxnSpPr>
          <p:spPr bwMode="auto">
            <a:xfrm flipV="1">
              <a:off x="1152" y="1305"/>
              <a:ext cx="144" cy="1152"/>
            </a:xfrm>
            <a:prstGeom prst="bentConnector2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1" name="_s1031"/>
            <p:cNvCxnSpPr>
              <a:cxnSpLocks noChangeShapeType="1"/>
              <a:stCxn id="4" idx="3"/>
              <a:endCxn id="3" idx="2"/>
            </p:cNvCxnSpPr>
            <p:nvPr/>
          </p:nvCxnSpPr>
          <p:spPr bwMode="auto">
            <a:xfrm flipV="1">
              <a:off x="1152" y="1305"/>
              <a:ext cx="144" cy="288"/>
            </a:xfrm>
            <a:prstGeom prst="bentConnector2">
              <a:avLst/>
            </a:prstGeom>
            <a:noFill/>
            <a:ln w="5715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2" descr="Белый мрамор"/>
            <p:cNvSpPr>
              <a:spLocks noChangeArrowheads="1"/>
            </p:cNvSpPr>
            <p:nvPr/>
          </p:nvSpPr>
          <p:spPr bwMode="auto">
            <a:xfrm>
              <a:off x="864" y="1017"/>
              <a:ext cx="864" cy="28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chemeClr val="bg2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Типы задач</a:t>
              </a:r>
            </a:p>
          </p:txBody>
        </p:sp>
        <p:sp>
          <p:nvSpPr>
            <p:cNvPr id="4" name="_s1033"/>
            <p:cNvSpPr>
              <a:spLocks noChangeArrowheads="1"/>
            </p:cNvSpPr>
            <p:nvPr/>
          </p:nvSpPr>
          <p:spPr bwMode="auto">
            <a:xfrm>
              <a:off x="288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учебная</a:t>
              </a:r>
            </a:p>
          </p:txBody>
        </p:sp>
        <p:sp>
          <p:nvSpPr>
            <p:cNvPr id="5" name="_s1034"/>
            <p:cNvSpPr>
              <a:spLocks noChangeArrowheads="1"/>
            </p:cNvSpPr>
            <p:nvPr/>
          </p:nvSpPr>
          <p:spPr bwMode="auto">
            <a:xfrm>
              <a:off x="288" y="231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rgbClr val="99FF99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творческая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(олимпиадная)</a:t>
              </a:r>
            </a:p>
          </p:txBody>
        </p:sp>
        <p:sp>
          <p:nvSpPr>
            <p:cNvPr id="6" name="_s1035"/>
            <p:cNvSpPr>
              <a:spLocks noChangeArrowheads="1"/>
            </p:cNvSpPr>
            <p:nvPr/>
          </p:nvSpPr>
          <p:spPr bwMode="auto">
            <a:xfrm>
              <a:off x="288" y="274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FF"/>
            </a:solidFill>
            <a:ln w="9525">
              <a:solidFill>
                <a:srgbClr val="FF99FF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исследовательская</a:t>
              </a:r>
            </a:p>
          </p:txBody>
        </p:sp>
        <p:sp>
          <p:nvSpPr>
            <p:cNvPr id="7" name="_s1036"/>
            <p:cNvSpPr>
              <a:spLocks noChangeArrowheads="1"/>
            </p:cNvSpPr>
            <p:nvPr/>
          </p:nvSpPr>
          <p:spPr bwMode="auto">
            <a:xfrm>
              <a:off x="2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конкретно-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0" i="0" u="none" strike="noStrike" cap="none" normalizeH="0" baseline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latin typeface="Arial" charset="0"/>
                </a:rPr>
                <a:t>практическая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752475" y="1006475"/>
            <a:ext cx="7737475" cy="5087938"/>
            <a:chOff x="1609" y="1302"/>
            <a:chExt cx="2272" cy="1786"/>
          </a:xfrm>
        </p:grpSpPr>
        <p:sp>
          <p:nvSpPr>
            <p:cNvPr id="3" name="_s2052"/>
            <p:cNvSpPr>
              <a:spLocks noChangeArrowheads="1"/>
            </p:cNvSpPr>
            <p:nvPr/>
          </p:nvSpPr>
          <p:spPr bwMode="auto">
            <a:xfrm flipV="1">
              <a:off x="2447" y="1422"/>
              <a:ext cx="596" cy="516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50000"/>
                  </a:schemeClr>
                </a:gs>
                <a:gs pos="50000">
                  <a:srgbClr val="FFFFFF"/>
                </a:gs>
                <a:gs pos="100000">
                  <a:schemeClr val="bg2">
                    <a:alpha val="50000"/>
                  </a:schemeClr>
                </a:gs>
              </a:gsLst>
              <a:lin ang="5400000" scaled="1"/>
            </a:gradFill>
            <a:ln w="12700" algn="in">
              <a:solidFill>
                <a:schemeClr val="bg2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1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общий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способ</a:t>
              </a: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для решения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широкого класса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частных конкретно-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практических задач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4" name="_s2053"/>
            <p:cNvSpPr>
              <a:spLocks noChangeArrowheads="1"/>
            </p:cNvSpPr>
            <p:nvPr/>
          </p:nvSpPr>
          <p:spPr bwMode="auto">
            <a:xfrm flipV="1">
              <a:off x="2150" y="1938"/>
              <a:ext cx="1190" cy="51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alpha val="50000"/>
                  </a:schemeClr>
                </a:gs>
                <a:gs pos="50000">
                  <a:srgbClr val="FFFFFF"/>
                </a:gs>
                <a:gs pos="100000">
                  <a:schemeClr val="folHlink">
                    <a:alpha val="50000"/>
                  </a:schemeClr>
                </a:gs>
              </a:gsLst>
              <a:lin ang="5400000" scaled="1"/>
            </a:gradFill>
            <a:ln w="12700" algn="in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создать в классе ситуацию,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в которой дети приняли бы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9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именно эту запланированную задачу</a:t>
              </a:r>
              <a:endParaRPr kumimoji="0" lang="ru-RU" altLang="ru-RU" sz="19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" name="_s2054"/>
            <p:cNvSpPr>
              <a:spLocks noChangeArrowheads="1"/>
            </p:cNvSpPr>
            <p:nvPr/>
          </p:nvSpPr>
          <p:spPr bwMode="auto">
            <a:xfrm flipV="1">
              <a:off x="1852" y="2453"/>
              <a:ext cx="1786" cy="516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50000"/>
                  </a:schemeClr>
                </a:gs>
                <a:gs pos="50000">
                  <a:srgbClr val="FFFFFF"/>
                </a:gs>
                <a:gs pos="100000">
                  <a:schemeClr val="hlink">
                    <a:alpha val="50000"/>
                  </a:schemeClr>
                </a:gs>
              </a:gsLst>
              <a:lin ang="5400000" scaled="1"/>
            </a:gradFill>
            <a:ln w="12700" algn="in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нахождение общих способов</a:t>
              </a: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 решения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большого круга частных задач, требующих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детального анализа и теоретического обобщения</a:t>
              </a:r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2001" y="1793"/>
              <a:ext cx="355" cy="129"/>
            </a:xfrm>
            <a:prstGeom prst="wedgeRectCallout">
              <a:avLst>
                <a:gd name="adj1" fmla="val 46454"/>
                <a:gd name="adj2" fmla="val 209421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32157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Цель педагога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</p:txBody>
        </p:sp>
      </p:grpSp>
      <p:sp>
        <p:nvSpPr>
          <p:cNvPr id="150541" name="AutoShape 13"/>
          <p:cNvSpPr>
            <a:spLocks noChangeArrowheads="1"/>
          </p:cNvSpPr>
          <p:nvPr/>
        </p:nvSpPr>
        <p:spPr bwMode="auto">
          <a:xfrm>
            <a:off x="381000" y="3505200"/>
            <a:ext cx="1676400" cy="609600"/>
          </a:xfrm>
          <a:prstGeom prst="wedgeRectCallout">
            <a:avLst>
              <a:gd name="adj1" fmla="val 27083"/>
              <a:gd name="adj2" fmla="val 184116"/>
            </a:avLst>
          </a:prstGeom>
          <a:gradFill rotWithShape="1">
            <a:gsLst>
              <a:gs pos="0">
                <a:srgbClr val="33CCCC">
                  <a:alpha val="64999"/>
                </a:srgbClr>
              </a:gs>
              <a:gs pos="50000">
                <a:srgbClr val="33CCCC">
                  <a:gamma/>
                  <a:tint val="13725"/>
                  <a:invGamma/>
                  <a:alpha val="27000"/>
                </a:srgbClr>
              </a:gs>
              <a:gs pos="100000">
                <a:srgbClr val="33CCCC">
                  <a:alpha val="64999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5F5F5F"/>
                </a:solidFill>
                <a:latin typeface="Arial Narrow" pitchFamily="34" charset="0"/>
              </a:rPr>
              <a:t>На что направлена</a:t>
            </a:r>
          </a:p>
          <a:p>
            <a:pPr algn="ctr">
              <a:defRPr/>
            </a:pPr>
            <a:endParaRPr lang="ru-RU" b="1">
              <a:solidFill>
                <a:srgbClr val="5F5F5F"/>
              </a:solidFill>
              <a:latin typeface="Arial Narrow" pitchFamily="34" charset="0"/>
            </a:endParaRPr>
          </a:p>
        </p:txBody>
      </p:sp>
      <p:sp>
        <p:nvSpPr>
          <p:cNvPr id="150542" name="AutoShape 14"/>
          <p:cNvSpPr>
            <a:spLocks noChangeArrowheads="1"/>
          </p:cNvSpPr>
          <p:nvPr/>
        </p:nvSpPr>
        <p:spPr bwMode="auto">
          <a:xfrm>
            <a:off x="2057400" y="1371600"/>
            <a:ext cx="1600200" cy="457200"/>
          </a:xfrm>
          <a:prstGeom prst="wedgeRectCallout">
            <a:avLst>
              <a:gd name="adj1" fmla="val 39981"/>
              <a:gd name="adj2" fmla="val 212153"/>
            </a:avLst>
          </a:prstGeom>
          <a:gradFill rotWithShape="1">
            <a:gsLst>
              <a:gs pos="0">
                <a:schemeClr val="bg2"/>
              </a:gs>
              <a:gs pos="50000">
                <a:schemeClr val="bg2">
                  <a:gamma/>
                  <a:tint val="2353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5F5F5F"/>
                </a:solidFill>
                <a:latin typeface="Arial Narrow" pitchFamily="34" charset="0"/>
              </a:rPr>
              <a:t>Результат</a:t>
            </a:r>
          </a:p>
          <a:p>
            <a:pPr algn="ctr">
              <a:defRPr/>
            </a:pPr>
            <a:endParaRPr lang="ru-RU" b="1">
              <a:solidFill>
                <a:srgbClr val="5F5F5F"/>
              </a:solidFill>
              <a:latin typeface="Arial Narrow" pitchFamily="34" charset="0"/>
            </a:endParaRPr>
          </a:p>
        </p:txBody>
      </p:sp>
      <p:sp>
        <p:nvSpPr>
          <p:cNvPr id="150543" name="Rectangl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505200" y="457200"/>
            <a:ext cx="2433638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учебная задача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6"/>
          <p:cNvGrpSpPr>
            <a:grpSpLocks/>
          </p:cNvGrpSpPr>
          <p:nvPr/>
        </p:nvGrpSpPr>
        <p:grpSpPr bwMode="auto">
          <a:xfrm>
            <a:off x="539552" y="1775230"/>
            <a:ext cx="7560840" cy="4678106"/>
            <a:chOff x="1200" y="1147"/>
            <a:chExt cx="2754" cy="2094"/>
          </a:xfrm>
        </p:grpSpPr>
        <p:sp>
          <p:nvSpPr>
            <p:cNvPr id="3" name="_s3076"/>
            <p:cNvSpPr>
              <a:spLocks noChangeArrowheads="1"/>
            </p:cNvSpPr>
            <p:nvPr/>
          </p:nvSpPr>
          <p:spPr bwMode="auto">
            <a:xfrm flipV="1">
              <a:off x="2342" y="1147"/>
              <a:ext cx="806" cy="698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FF">
                <a:alpha val="50000"/>
              </a:srgbClr>
            </a:solidFill>
            <a:ln w="12700" algn="in">
              <a:solidFill>
                <a:srgbClr val="FF99FF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1" i="0" u="none" strike="noStrike" cap="none" normalizeH="0" baseline="0" smtClean="0">
                <a:ln>
                  <a:noFill/>
                </a:ln>
                <a:solidFill>
                  <a:srgbClr val="262626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правильное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знаний, умений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и навыков учащихся</a:t>
              </a: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4" name="_s3077"/>
            <p:cNvSpPr>
              <a:spLocks noChangeArrowheads="1"/>
            </p:cNvSpPr>
            <p:nvPr/>
          </p:nvSpPr>
          <p:spPr bwMode="auto">
            <a:xfrm flipV="1">
              <a:off x="1939" y="1845"/>
              <a:ext cx="1612" cy="698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>
                <a:alpha val="50000"/>
              </a:srgbClr>
            </a:solidFill>
            <a:ln w="12700" algn="in">
              <a:solidFill>
                <a:srgbClr val="66CCFF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выявления границ применения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освоенного способа действия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и тем самым становится условием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для постановки новой учебной задачи</a:t>
              </a:r>
            </a:p>
          </p:txBody>
        </p:sp>
        <p:sp>
          <p:nvSpPr>
            <p:cNvPr id="5" name="_s3078"/>
            <p:cNvSpPr>
              <a:spLocks noChangeArrowheads="1"/>
            </p:cNvSpPr>
            <p:nvPr/>
          </p:nvSpPr>
          <p:spPr bwMode="auto">
            <a:xfrm flipV="1">
              <a:off x="1536" y="2543"/>
              <a:ext cx="2418" cy="698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99">
                <a:alpha val="50000"/>
              </a:srgbClr>
            </a:solidFill>
            <a:ln w="12700" algn="in">
              <a:solidFill>
                <a:srgbClr val="FF9966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применение</a:t>
              </a: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 уже </a:t>
              </a:r>
              <a:r>
                <a:rPr kumimoji="0" lang="ru-RU" altLang="ru-RU" sz="20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освоенных способов действий</a:t>
              </a: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в </a:t>
              </a:r>
              <a:r>
                <a:rPr kumimoji="0" lang="ru-RU" altLang="ru-RU" sz="2000" b="1" i="1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известной</a:t>
              </a:r>
              <a:r>
                <a:rPr kumimoji="0" lang="ru-RU" altLang="ru-RU" sz="2000" b="1" i="0" u="none" strike="noStrike" cap="none" normalizeH="0" baseline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" charset="0"/>
                </a:rPr>
                <a:t> школьникам ситуации</a:t>
              </a:r>
            </a:p>
          </p:txBody>
        </p: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200" y="1692"/>
              <a:ext cx="483" cy="151"/>
            </a:xfrm>
            <a:prstGeom prst="wedgeRectCallout">
              <a:avLst>
                <a:gd name="adj1" fmla="val 59338"/>
                <a:gd name="adj2" fmla="val 181949"/>
              </a:avLst>
            </a:prstGeom>
            <a:gradFill rotWithShape="1">
              <a:gsLst>
                <a:gs pos="0">
                  <a:srgbClr val="66CCFF">
                    <a:alpha val="60001"/>
                  </a:srgbClr>
                </a:gs>
                <a:gs pos="50000">
                  <a:srgbClr val="66CCFF">
                    <a:gamma/>
                    <a:tint val="0"/>
                    <a:invGamma/>
                  </a:srgbClr>
                </a:gs>
                <a:gs pos="100000">
                  <a:srgbClr val="66CCFF">
                    <a:alpha val="60001"/>
                  </a:srgbClr>
                </a:gs>
              </a:gsLst>
              <a:lin ang="5400000" scaled="1"/>
            </a:gradFill>
            <a:ln w="9525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dirty="0" smtClean="0">
                  <a:ln>
                    <a:noFill/>
                  </a:ln>
                  <a:solidFill>
                    <a:srgbClr val="5F5F5F"/>
                  </a:solidFill>
                  <a:effectLst/>
                  <a:latin typeface="Arial Narrow" pitchFamily="34" charset="0"/>
                </a:rPr>
                <a:t>Цель педагога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rgbClr val="5F5F5F"/>
                </a:solidFill>
                <a:effectLst/>
                <a:latin typeface="Arial Narrow" pitchFamily="34" charset="0"/>
              </a:endParaRPr>
            </a:p>
          </p:txBody>
        </p:sp>
      </p:grpSp>
      <p:sp>
        <p:nvSpPr>
          <p:cNvPr id="152588" name="AutoShape 12"/>
          <p:cNvSpPr>
            <a:spLocks noChangeArrowheads="1"/>
          </p:cNvSpPr>
          <p:nvPr/>
        </p:nvSpPr>
        <p:spPr bwMode="auto">
          <a:xfrm>
            <a:off x="304800" y="3733800"/>
            <a:ext cx="1524000" cy="609600"/>
          </a:xfrm>
          <a:prstGeom prst="wedgeRectCallout">
            <a:avLst>
              <a:gd name="adj1" fmla="val 29690"/>
              <a:gd name="adj2" fmla="val 115366"/>
            </a:avLst>
          </a:prstGeom>
          <a:gradFill rotWithShape="1">
            <a:gsLst>
              <a:gs pos="0">
                <a:srgbClr val="FF9966">
                  <a:alpha val="64999"/>
                </a:srgbClr>
              </a:gs>
              <a:gs pos="50000">
                <a:srgbClr val="FF9966">
                  <a:gamma/>
                  <a:tint val="7059"/>
                  <a:invGamma/>
                </a:srgbClr>
              </a:gs>
              <a:gs pos="100000">
                <a:srgbClr val="FF9966">
                  <a:alpha val="64999"/>
                </a:srgbClr>
              </a:gs>
            </a:gsLst>
            <a:lin ang="5400000" scaled="1"/>
          </a:gradFill>
          <a:ln w="9525">
            <a:solidFill>
              <a:srgbClr val="FF9966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r>
              <a:rPr lang="ru-RU" b="1">
                <a:solidFill>
                  <a:srgbClr val="5F5F5F"/>
                </a:solidFill>
                <a:latin typeface="Arial Narrow" pitchFamily="34" charset="0"/>
              </a:rPr>
              <a:t>На что направлена</a:t>
            </a:r>
          </a:p>
          <a:p>
            <a:pPr algn="ctr">
              <a:defRPr/>
            </a:pPr>
            <a:endParaRPr lang="ru-RU" b="1">
              <a:solidFill>
                <a:srgbClr val="5F5F5F"/>
              </a:solidFill>
              <a:latin typeface="Arial Narrow" pitchFamily="34" charset="0"/>
            </a:endParaRP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828800" y="1295400"/>
            <a:ext cx="1600200" cy="381000"/>
          </a:xfrm>
          <a:prstGeom prst="wedgeRectCallout">
            <a:avLst>
              <a:gd name="adj1" fmla="val 71431"/>
              <a:gd name="adj2" fmla="val 141667"/>
            </a:avLst>
          </a:prstGeom>
          <a:gradFill rotWithShape="1">
            <a:gsLst>
              <a:gs pos="0">
                <a:srgbClr val="FF99FF"/>
              </a:gs>
              <a:gs pos="50000">
                <a:srgbClr val="FFFD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5F5F5F"/>
                </a:solidFill>
                <a:latin typeface="Arial Narrow" pitchFamily="34" charset="0"/>
              </a:rPr>
              <a:t>Результат</a:t>
            </a:r>
          </a:p>
        </p:txBody>
      </p:sp>
      <p:sp>
        <p:nvSpPr>
          <p:cNvPr id="152590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33600" y="381000"/>
            <a:ext cx="50292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конкретно-практическая задача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756</TotalTime>
  <Words>2641</Words>
  <Application>Microsoft Office PowerPoint</Application>
  <PresentationFormat>Экран (4:3)</PresentationFormat>
  <Paragraphs>365</Paragraphs>
  <Slides>57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65" baseType="lpstr">
      <vt:lpstr>Arial</vt:lpstr>
      <vt:lpstr>Calibri</vt:lpstr>
      <vt:lpstr>Constantia</vt:lpstr>
      <vt:lpstr>Wingdings 2</vt:lpstr>
      <vt:lpstr>Arial Narrow</vt:lpstr>
      <vt:lpstr>Times New Roman</vt:lpstr>
      <vt:lpstr>Georgia</vt:lpstr>
      <vt:lpstr>Поток</vt:lpstr>
      <vt:lpstr>Презентация PowerPoint</vt:lpstr>
      <vt:lpstr>Актуальность проектной деятельности:</vt:lpstr>
      <vt:lpstr>ФГОС НОО(19.9)</vt:lpstr>
      <vt:lpstr>Главные ценностные ориентиры: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Проектная задача</vt:lpstr>
      <vt:lpstr>Цель проектной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Учебные задачи</vt:lpstr>
      <vt:lpstr>            Учебные задачи</vt:lpstr>
      <vt:lpstr> Учебные задачи, направленные на достижение метапредметных результатов</vt:lpstr>
      <vt:lpstr>                 Учебные задачи</vt:lpstr>
      <vt:lpstr>       Как же устроена проектная   задача?</vt:lpstr>
      <vt:lpstr>Как же устроена проектная задача?</vt:lpstr>
      <vt:lpstr>          Виды по составу</vt:lpstr>
      <vt:lpstr>         Виды по содержанию</vt:lpstr>
      <vt:lpstr>1-3 классы</vt:lpstr>
      <vt:lpstr>4-5 классы</vt:lpstr>
      <vt:lpstr>Проектные задачи меняют:</vt:lpstr>
      <vt:lpstr>Способствуют воспитанию:</vt:lpstr>
      <vt:lpstr>Отличие пр.задачи от проекта</vt:lpstr>
      <vt:lpstr>            Проект</vt:lpstr>
      <vt:lpstr>В чем инновационность ?</vt:lpstr>
      <vt:lpstr>Презентация PowerPoint</vt:lpstr>
      <vt:lpstr>Примерная основная образовательная программа образовательного учреждения</vt:lpstr>
      <vt:lpstr>Примерная основная образовательная программа образовательного учреждения</vt:lpstr>
      <vt:lpstr>Результат(продукт) проектной деятельности</vt:lpstr>
      <vt:lpstr>Состав материалов по завершению проекта для его  защиты</vt:lpstr>
      <vt:lpstr>Требования к защите проекта</vt:lpstr>
      <vt:lpstr>Критерии оценки проектной деятельности</vt:lpstr>
      <vt:lpstr>Примерное содержательное описание каждого критерия</vt:lpstr>
      <vt:lpstr>Примерное содержательное описание каждого критерия</vt:lpstr>
      <vt:lpstr>Решение о том, что проект выполнен на повышенном уровне, принимается при условии:</vt:lpstr>
      <vt:lpstr>Решение о том, что проект выполнен на базовом уровне, принимается при условии</vt:lpstr>
      <vt:lpstr>Презентация PowerPoint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Проектные задачи</dc:title>
  <dc:creator>Admin</dc:creator>
  <cp:lastModifiedBy>Admin</cp:lastModifiedBy>
  <cp:revision>86</cp:revision>
  <dcterms:modified xsi:type="dcterms:W3CDTF">2015-04-15T00:47:41Z</dcterms:modified>
</cp:coreProperties>
</file>