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505" r:id="rId2"/>
    <p:sldId id="507" r:id="rId3"/>
    <p:sldId id="266" r:id="rId4"/>
    <p:sldId id="527" r:id="rId5"/>
    <p:sldId id="538" r:id="rId6"/>
    <p:sldId id="540" r:id="rId7"/>
    <p:sldId id="537" r:id="rId8"/>
    <p:sldId id="541" r:id="rId9"/>
    <p:sldId id="542" r:id="rId10"/>
    <p:sldId id="504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8" autoAdjust="0"/>
    <p:restoredTop sz="87852" autoAdjust="0"/>
  </p:normalViewPr>
  <p:slideViewPr>
    <p:cSldViewPr>
      <p:cViewPr varScale="1">
        <p:scale>
          <a:sx n="67" d="100"/>
          <a:sy n="67" d="100"/>
        </p:scale>
        <p:origin x="-159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9A65AE3-ADA0-4235-97BD-72C1F29CA4DF}" type="datetimeFigureOut">
              <a:rPr lang="ru-RU"/>
              <a:pPr>
                <a:defRPr/>
              </a:pPr>
              <a:t>13.02.2015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37036AA-C6B6-460D-AF9D-472259382F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2417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Скругленный прямоугольник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5F46E-6A4B-47A4-B3D4-347471595E5B}" type="datetimeFigureOut">
              <a:rPr lang="ru-RU"/>
              <a:pPr>
                <a:defRPr/>
              </a:pPr>
              <a:t>13.02.2015</a:t>
            </a:fld>
            <a:endParaRPr lang="ru-RU"/>
          </a:p>
        </p:txBody>
      </p:sp>
      <p:sp>
        <p:nvSpPr>
          <p:cNvPr id="12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A8F0D82-4E43-4307-96C5-F3EEE38217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088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FD018-90E9-4867-95BB-B9D59CA7DFD1}" type="datetimeFigureOut">
              <a:rPr lang="ru-RU"/>
              <a:pPr>
                <a:defRPr/>
              </a:pPr>
              <a:t>13.02.2015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393B3-AD99-4667-8123-18359249A4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141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C89FE-2B56-4E13-801A-5BECF70AB0C4}" type="datetimeFigureOut">
              <a:rPr lang="ru-RU"/>
              <a:pPr>
                <a:defRPr/>
              </a:pPr>
              <a:t>13.02.2015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CFB32-27CB-4C1F-B1FA-2C546C20E9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5385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E862B-DE3E-4367-BFBB-61A6AB08D5B7}" type="datetimeFigureOut">
              <a:rPr lang="ru-RU"/>
              <a:pPr>
                <a:defRPr/>
              </a:pPr>
              <a:t>13.02.2015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5FC8B-7804-4DA3-A5A3-F22F3555F9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838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Скругленный прямоугольник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D5131-BD88-4820-9AC8-1B513D9D4842}" type="datetimeFigureOut">
              <a:rPr lang="ru-RU"/>
              <a:pPr>
                <a:defRPr/>
              </a:pPr>
              <a:t>13.02.2015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D187E-72E0-4997-AB7A-AB5ED25B72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033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712DF-FD4E-49B3-89D3-4052755ACF12}" type="datetimeFigureOut">
              <a:rPr lang="ru-RU"/>
              <a:pPr>
                <a:defRPr/>
              </a:pPr>
              <a:t>13.02.2015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B49D8-29A8-49B4-B57D-00D092DD96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15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0FF5E-6941-4BD1-B57A-4E382E331AAC}" type="datetimeFigureOut">
              <a:rPr lang="ru-RU"/>
              <a:pPr>
                <a:defRPr/>
              </a:pPr>
              <a:t>13.02.2015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FF168-7813-440A-BBE9-48BF212157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487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E2D4C-26D1-4B15-B279-0B3F8DEED5AC}" type="datetimeFigureOut">
              <a:rPr lang="ru-RU"/>
              <a:pPr>
                <a:defRPr/>
              </a:pPr>
              <a:t>13.02.2015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78953-4EEE-4305-9631-9891CBBB5C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817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63763-63B0-4EB6-96A4-3E6F67552F11}" type="datetimeFigureOut">
              <a:rPr lang="ru-RU"/>
              <a:pPr>
                <a:defRPr/>
              </a:pPr>
              <a:t>13.02.2015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8F9D6-7826-4561-897A-01F203565D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655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Скругленный прямоугольник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A34C-B4A7-465F-B7EE-81C2F1F6557D}" type="datetimeFigureOut">
              <a:rPr lang="ru-RU"/>
              <a:pPr>
                <a:defRPr/>
              </a:pPr>
              <a:t>13.02.2015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455F0-092C-4554-B67A-8C1C5FF9B2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251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245CE-670A-481B-8666-E78AA0413AE5}" type="datetimeFigureOut">
              <a:rPr lang="ru-RU"/>
              <a:pPr>
                <a:defRPr/>
              </a:pPr>
              <a:t>13.02.2015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F3865-D3F7-4BE2-824B-652AA21B2F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459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52" name="Заголовок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2053" name="Текст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8EC0FF-63C7-40F3-9586-B9B80201E298}" type="datetimeFigureOut">
              <a:rPr lang="ru-RU"/>
              <a:pPr>
                <a:defRPr/>
              </a:pPr>
              <a:t>13.02.2015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97B75267-93E5-4027-A3FD-7E32542A62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0" r:id="rId1"/>
    <p:sldLayoutId id="2147484173" r:id="rId2"/>
    <p:sldLayoutId id="2147484181" r:id="rId3"/>
    <p:sldLayoutId id="2147484174" r:id="rId4"/>
    <p:sldLayoutId id="2147484175" r:id="rId5"/>
    <p:sldLayoutId id="2147484176" r:id="rId6"/>
    <p:sldLayoutId id="2147484177" r:id="rId7"/>
    <p:sldLayoutId id="2147484182" r:id="rId8"/>
    <p:sldLayoutId id="2147484183" r:id="rId9"/>
    <p:sldLayoutId id="2147484178" r:id="rId10"/>
    <p:sldLayoutId id="214748417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CFD7C7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E7BC29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E7BC29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protown.ru/netcat_files/Image/gerb_chit.gif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png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protown.ru/netcat_files/Image/gerb_chit.gi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protown.ru/netcat_files/Image/gerb_chit.gi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protown.ru/netcat_files/Image/gerb_chit.gi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protown.ru/netcat_files/Image/gerb_chit.gi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protown.ru/netcat_files/Image/gerb_chit.gi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protown.ru/netcat_files/Image/gerb_chit.gi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protown.ru/netcat_files/Image/gerb_chit.gi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6925"/>
          </a:xfrm>
        </p:spPr>
        <p:txBody>
          <a:bodyPr/>
          <a:lstStyle/>
          <a:p>
            <a:pPr algn="ctr"/>
            <a:r>
              <a:rPr lang="ru-RU" altLang="ru-RU" sz="1800" b="1" smtClean="0"/>
              <a:t/>
            </a:r>
            <a:br>
              <a:rPr lang="ru-RU" altLang="ru-RU" sz="1800" b="1" smtClean="0"/>
            </a:br>
            <a:endParaRPr lang="ru-RU" altLang="ru-RU" sz="1800" b="1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75" y="1928813"/>
            <a:ext cx="8786813" cy="4071937"/>
          </a:xfrm>
        </p:spPr>
        <p:txBody>
          <a:bodyPr/>
          <a:lstStyle/>
          <a:p>
            <a:pPr algn="ctr">
              <a:buFont typeface="Wingdings 2" pitchFamily="18" charset="2"/>
              <a:buNone/>
              <a:defRPr/>
            </a:pPr>
            <a:endParaRPr lang="ru-RU" sz="2800" b="1" cap="all" dirty="0" smtClean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 typeface="Wingdings 2" pitchFamily="18" charset="2"/>
              <a:buNone/>
              <a:defRPr/>
            </a:pPr>
            <a:endParaRPr lang="ru-RU" sz="2800" b="1" cap="all" dirty="0" smtClean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 typeface="Wingdings 2" pitchFamily="18" charset="2"/>
              <a:buNone/>
              <a:defRPr/>
            </a:pPr>
            <a:endParaRPr lang="ru-RU" sz="2800" b="1" cap="all" dirty="0" smtClean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2200" b="1" dirty="0" smtClean="0">
              <a:solidFill>
                <a:schemeClr val="tx2">
                  <a:lumMod val="75000"/>
                </a:schemeClr>
              </a:solidFill>
              <a:cs typeface="Aharoni" pitchFamily="2" charset="-79"/>
            </a:endParaRP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2200" b="1" dirty="0" smtClean="0">
              <a:solidFill>
                <a:schemeClr val="tx2">
                  <a:lumMod val="75000"/>
                </a:schemeClr>
              </a:solidFill>
              <a:cs typeface="Aharoni" pitchFamily="2" charset="-79"/>
            </a:endParaRP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2200" b="1" dirty="0" smtClean="0">
              <a:solidFill>
                <a:schemeClr val="tx2">
                  <a:lumMod val="75000"/>
                </a:schemeClr>
              </a:solidFill>
              <a:cs typeface="Aharoni" pitchFamily="2" charset="-79"/>
            </a:endParaRP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2200" b="1" dirty="0" smtClean="0">
              <a:solidFill>
                <a:schemeClr val="tx2">
                  <a:lumMod val="75000"/>
                </a:schemeClr>
              </a:solidFill>
              <a:cs typeface="Aharoni" pitchFamily="2" charset="-79"/>
            </a:endParaRP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2200" b="1" dirty="0" smtClean="0">
              <a:solidFill>
                <a:schemeClr val="tx2">
                  <a:lumMod val="75000"/>
                </a:schemeClr>
              </a:solidFill>
              <a:cs typeface="Aharoni" pitchFamily="2" charset="-79"/>
            </a:endParaRP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2200" b="1" dirty="0" smtClean="0">
              <a:solidFill>
                <a:schemeClr val="tx2">
                  <a:lumMod val="75000"/>
                </a:schemeClr>
              </a:solidFill>
              <a:cs typeface="Aharoni" pitchFamily="2" charset="-79"/>
            </a:endParaRP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cs typeface="Aharoni" pitchFamily="2" charset="-79"/>
              </a:rPr>
              <a:t>Швец Наталия Владимировна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cs typeface="Aharoni" pitchFamily="2" charset="-79"/>
              </a:rPr>
              <a:t>главный специалист – эксперт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cs typeface="Aharoni" pitchFamily="2" charset="-79"/>
              </a:rPr>
              <a:t>отдел воспитания, дополнительного образования</a:t>
            </a:r>
          </a:p>
        </p:txBody>
      </p:sp>
      <p:pic>
        <p:nvPicPr>
          <p:cNvPr id="4" name="Picture 9" descr="Картинка 1 из 96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0"/>
            <a:ext cx="976310" cy="12599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Скругленный прямоугольник 4"/>
          <p:cNvSpPr/>
          <p:nvPr/>
        </p:nvSpPr>
        <p:spPr>
          <a:xfrm>
            <a:off x="142844" y="1357298"/>
            <a:ext cx="8786874" cy="335758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3600" b="1" dirty="0">
              <a:solidFill>
                <a:srgbClr val="00B0F0"/>
              </a:solidFill>
            </a:endParaRP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285750" y="2000250"/>
            <a:ext cx="8501063" cy="224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ru-RU" altLang="ru-RU" sz="2400" b="1">
                <a:latin typeface="Times New Roman" pitchFamily="18" charset="0"/>
                <a:cs typeface="Times New Roman" pitchFamily="18" charset="0"/>
              </a:rPr>
              <a:t>Регламентация действий руководителей и педагогических работников образовательных организаций по профилактике и преодолению асоциального поведения и кризисных состояний обучающихся и воспитанников</a:t>
            </a:r>
            <a:endParaRPr lang="ru-RU" altLang="ru-RU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2"/>
          <p:cNvSpPr>
            <a:spLocks noGrp="1"/>
          </p:cNvSpPr>
          <p:nvPr>
            <p:ph sz="quarter" idx="1"/>
          </p:nvPr>
        </p:nvSpPr>
        <p:spPr>
          <a:xfrm>
            <a:off x="928688" y="928688"/>
            <a:ext cx="7772400" cy="71437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endParaRPr lang="ru-RU" altLang="ru-RU" sz="3600" b="1" i="1" smtClean="0"/>
          </a:p>
          <a:p>
            <a:pPr algn="ctr">
              <a:buFont typeface="Wingdings 2" pitchFamily="18" charset="2"/>
              <a:buNone/>
            </a:pPr>
            <a:endParaRPr lang="ru-RU" altLang="ru-RU" sz="3600" b="1" i="1" smtClean="0"/>
          </a:p>
          <a:p>
            <a:pPr algn="ctr">
              <a:buFont typeface="Wingdings 2" pitchFamily="18" charset="2"/>
              <a:buNone/>
            </a:pPr>
            <a:endParaRPr lang="ru-RU" altLang="ru-RU" sz="3600" b="1" i="1" smtClean="0"/>
          </a:p>
          <a:p>
            <a:pPr algn="ctr">
              <a:buFont typeface="Wingdings 2" pitchFamily="18" charset="2"/>
              <a:buNone/>
            </a:pPr>
            <a:r>
              <a:rPr lang="ru-RU" altLang="ru-RU" sz="3600" b="1" i="1" smtClean="0"/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50" y="500063"/>
            <a:ext cx="3786188" cy="2428875"/>
          </a:xfrm>
        </p:spPr>
        <p:txBody>
          <a:bodyPr>
            <a:normAutofit fontScale="62500" lnSpcReduction="20000"/>
          </a:bodyPr>
          <a:lstStyle/>
          <a:p>
            <a:pPr>
              <a:buFont typeface="Wingdings 2" pitchFamily="18" charset="2"/>
              <a:buNone/>
              <a:defRPr/>
            </a:pPr>
            <a:r>
              <a:rPr lang="ru-RU" sz="2900" b="1" dirty="0" smtClean="0"/>
              <a:t>Число завершенных</a:t>
            </a:r>
          </a:p>
          <a:p>
            <a:pPr>
              <a:buFont typeface="Wingdings 2" pitchFamily="18" charset="2"/>
              <a:buNone/>
              <a:defRPr/>
            </a:pPr>
            <a:r>
              <a:rPr lang="ru-RU" sz="2900" b="1" dirty="0" smtClean="0"/>
              <a:t>подростковых суицидов</a:t>
            </a:r>
          </a:p>
          <a:p>
            <a:pPr algn="r">
              <a:buFont typeface="Wingdings 2" pitchFamily="18" charset="2"/>
              <a:buNone/>
              <a:defRPr/>
            </a:pPr>
            <a:r>
              <a:rPr lang="ru-RU" sz="2900" i="1" dirty="0" smtClean="0"/>
              <a:t>(данные </a:t>
            </a:r>
            <a:r>
              <a:rPr lang="ru-RU" sz="2900" i="1" dirty="0" err="1" smtClean="0"/>
              <a:t>РОССТАТАа</a:t>
            </a:r>
            <a:r>
              <a:rPr lang="ru-RU" sz="2900" i="1" dirty="0" smtClean="0"/>
              <a:t>)</a:t>
            </a:r>
          </a:p>
          <a:p>
            <a:pPr>
              <a:defRPr/>
            </a:pPr>
            <a:r>
              <a:rPr lang="ru-RU" sz="2900" dirty="0" smtClean="0"/>
              <a:t>2015 г. – 5 чел.</a:t>
            </a:r>
          </a:p>
          <a:p>
            <a:pPr>
              <a:defRPr/>
            </a:pPr>
            <a:r>
              <a:rPr lang="ru-RU" sz="2900" dirty="0" smtClean="0"/>
              <a:t>2014 г. – 16 чел.</a:t>
            </a:r>
          </a:p>
          <a:p>
            <a:pPr>
              <a:defRPr/>
            </a:pPr>
            <a:r>
              <a:rPr lang="ru-RU" sz="2900" dirty="0" smtClean="0"/>
              <a:t>2013 г. – 34 чел.</a:t>
            </a:r>
          </a:p>
          <a:p>
            <a:pPr>
              <a:defRPr/>
            </a:pPr>
            <a:r>
              <a:rPr lang="ru-RU" sz="2900" dirty="0" smtClean="0"/>
              <a:t>2012 г. – 54 чел.</a:t>
            </a:r>
          </a:p>
          <a:p>
            <a:pPr>
              <a:defRPr/>
            </a:pPr>
            <a:r>
              <a:rPr lang="ru-RU" sz="2900" dirty="0" smtClean="0"/>
              <a:t>2011 г. – 71 чел.</a:t>
            </a:r>
          </a:p>
          <a:p>
            <a:pPr>
              <a:defRPr/>
            </a:pPr>
            <a:endParaRPr lang="ru-RU" sz="2800" dirty="0" smtClean="0"/>
          </a:p>
          <a:p>
            <a:pPr>
              <a:defRPr/>
            </a:pPr>
            <a:endParaRPr lang="ru-RU" sz="2800" dirty="0" smtClean="0"/>
          </a:p>
          <a:p>
            <a:pPr>
              <a:defRPr/>
            </a:pPr>
            <a:endParaRPr lang="ru-RU" sz="2800" dirty="0" smtClean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Font typeface="Wingdings 2" pitchFamily="18" charset="2"/>
              <a:buNone/>
              <a:defRPr/>
            </a:pP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Рисунок 3" descr="id100422_w190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3214686"/>
            <a:ext cx="4000528" cy="32861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softEdge rad="112500"/>
          </a:effectLst>
        </p:spPr>
      </p:pic>
      <p:graphicFrame>
        <p:nvGraphicFramePr>
          <p:cNvPr id="1026" name="Диаграмма 7"/>
          <p:cNvGraphicFramePr>
            <a:graphicFrameLocks/>
          </p:cNvGraphicFramePr>
          <p:nvPr/>
        </p:nvGraphicFramePr>
        <p:xfrm>
          <a:off x="357188" y="3000375"/>
          <a:ext cx="4357687" cy="364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r:id="rId4" imgW="4352921" imgH="3645724" progId="Excel.Chart.8">
                  <p:embed/>
                </p:oleObj>
              </mc:Choice>
              <mc:Fallback>
                <p:oleObj r:id="rId4" imgW="4352921" imgH="3645724" progId="Excel.Chart.8">
                  <p:embed/>
                  <p:pic>
                    <p:nvPicPr>
                      <p:cNvPr id="0" name="Диаграмма 7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3000375"/>
                        <a:ext cx="4357687" cy="364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Диаграмма 8"/>
          <p:cNvGraphicFramePr>
            <a:graphicFrameLocks/>
          </p:cNvGraphicFramePr>
          <p:nvPr/>
        </p:nvGraphicFramePr>
        <p:xfrm>
          <a:off x="4500563" y="142875"/>
          <a:ext cx="4357687" cy="300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r:id="rId6" imgW="4359018" imgH="3005588" progId="Excel.Chart.8">
                  <p:embed/>
                </p:oleObj>
              </mc:Choice>
              <mc:Fallback>
                <p:oleObj r:id="rId6" imgW="4359018" imgH="3005588" progId="Excel.Chart.8">
                  <p:embed/>
                  <p:pic>
                    <p:nvPicPr>
                      <p:cNvPr id="0" name="Диаграмма 8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142875"/>
                        <a:ext cx="4357687" cy="300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Блок-схема: процесс 8"/>
          <p:cNvSpPr/>
          <p:nvPr/>
        </p:nvSpPr>
        <p:spPr>
          <a:xfrm>
            <a:off x="214313" y="1643063"/>
            <a:ext cx="8429625" cy="1714500"/>
          </a:xfrm>
          <a:prstGeom prst="flowChartProcess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chemeClr val="tx2">
                  <a:lumMod val="50000"/>
                </a:schemeClr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2">
                    <a:lumMod val="50000"/>
                  </a:schemeClr>
                </a:solidFill>
              </a:rPr>
              <a:t>Концепция демографической политики Российской Федерации на период до 2015 года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2">
                    <a:lumMod val="50000"/>
                  </a:schemeClr>
                </a:solidFill>
              </a:rPr>
              <a:t>(Указ президента Российской Федерации от  9.10.2007 г. № 135)</a:t>
            </a:r>
            <a:endParaRPr lang="ru-RU" sz="14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313" y="1285875"/>
          <a:ext cx="8501064" cy="37623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000098"/>
                <a:gridCol w="697228"/>
                <a:gridCol w="1143004"/>
                <a:gridCol w="1285880"/>
                <a:gridCol w="1000129"/>
                <a:gridCol w="1000129"/>
                <a:gridCol w="1071566"/>
                <a:gridCol w="1303030"/>
              </a:tblGrid>
              <a:tr h="376238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2013</a:t>
                      </a:r>
                      <a:endParaRPr lang="ru-RU" sz="1800" dirty="0"/>
                    </a:p>
                  </a:txBody>
                  <a:tcPr marT="45692" marB="45692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2014</a:t>
                      </a:r>
                      <a:endParaRPr lang="ru-RU" sz="1800" dirty="0"/>
                    </a:p>
                  </a:txBody>
                  <a:tcPr marT="45692" marB="45692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2015</a:t>
                      </a:r>
                      <a:endParaRPr lang="ru-RU" sz="1800" dirty="0"/>
                    </a:p>
                  </a:txBody>
                  <a:tcPr marT="45692" marB="45692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2016</a:t>
                      </a:r>
                      <a:endParaRPr lang="ru-RU" sz="1800" dirty="0"/>
                    </a:p>
                  </a:txBody>
                  <a:tcPr marT="45692" marB="45692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2017</a:t>
                      </a:r>
                      <a:endParaRPr lang="ru-RU" sz="1800" dirty="0"/>
                    </a:p>
                  </a:txBody>
                  <a:tcPr marT="45692" marB="45692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2018</a:t>
                      </a:r>
                      <a:endParaRPr lang="ru-RU" sz="1800" dirty="0"/>
                    </a:p>
                  </a:txBody>
                  <a:tcPr marT="45692" marB="45692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2019</a:t>
                      </a:r>
                      <a:endParaRPr lang="ru-RU" sz="1800" dirty="0"/>
                    </a:p>
                  </a:txBody>
                  <a:tcPr marT="45692" marB="45692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2020</a:t>
                      </a:r>
                      <a:endParaRPr lang="ru-RU" sz="1800" dirty="0"/>
                    </a:p>
                  </a:txBody>
                  <a:tcPr marT="45692" marB="45692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5842" name="Заголовок 1"/>
          <p:cNvSpPr>
            <a:spLocks noGrp="1"/>
          </p:cNvSpPr>
          <p:nvPr>
            <p:ph type="title"/>
          </p:nvPr>
        </p:nvSpPr>
        <p:spPr>
          <a:xfrm>
            <a:off x="1214438" y="285750"/>
            <a:ext cx="7929562" cy="857250"/>
          </a:xfrm>
        </p:spPr>
        <p:txBody>
          <a:bodyPr>
            <a:normAutofit/>
          </a:bodyPr>
          <a:lstStyle/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sz="2000" b="1" dirty="0" smtClean="0">
                <a:latin typeface="+mn-lt"/>
              </a:rPr>
              <a:t>Формирование в Российской Федерации системы профилактики суицидального поведения среди несовершеннолетних</a:t>
            </a:r>
            <a:endParaRPr lang="ru-RU" sz="1800" b="1" i="1" dirty="0">
              <a:latin typeface="+mn-lt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214313" y="1357313"/>
            <a:ext cx="8929687" cy="1214437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Национальная стратегия действий в интересах детей на 2012 – 2017 годы (Указ Президента Российской Федерации от 1.06.2012 г. № 761)</a:t>
            </a:r>
            <a:endParaRPr lang="ru-RU" sz="1400" b="1" dirty="0">
              <a:solidFill>
                <a:schemeClr val="tx2">
                  <a:lumMod val="50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214313" y="2428875"/>
            <a:ext cx="8929687" cy="1928813"/>
          </a:xfrm>
          <a:prstGeom prst="right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Концепция государственной семейной политики в Российской Федерации на период до 2025 года (Распоряжение Правительства Российской Федерации от 25.08.2014 г. № 1618-р)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7" name="Picture 9" descr="Картинка 1 из 96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0"/>
            <a:ext cx="1071538" cy="12599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Блок-схема: процесс 10"/>
          <p:cNvSpPr/>
          <p:nvPr/>
        </p:nvSpPr>
        <p:spPr>
          <a:xfrm>
            <a:off x="285750" y="3571875"/>
            <a:ext cx="8429625" cy="714375"/>
          </a:xfrm>
          <a:prstGeom prst="flowChartProcess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chemeClr val="tx2">
                  <a:lumMod val="75000"/>
                </a:schemeClr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214313" y="3643313"/>
            <a:ext cx="8929687" cy="2071687"/>
          </a:xfrm>
          <a:prstGeom prst="right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214313" y="4429125"/>
            <a:ext cx="8929687" cy="1857375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</a:rPr>
              <a:t>Приказ Министерства образования и науки Российской Федерации от 26.01.2011 года № 2537 «Об утверждении мероприятий Министерства образования и науки Российской Федерации  по профилактике суицидального поведения среди обучающихся образовательных учреждений на 2011-2015 годы»</a:t>
            </a:r>
          </a:p>
        </p:txBody>
      </p:sp>
      <p:sp>
        <p:nvSpPr>
          <p:cNvPr id="8222" name="Rectangle 30"/>
          <p:cNvSpPr>
            <a:spLocks noChangeArrowheads="1"/>
          </p:cNvSpPr>
          <p:nvPr/>
        </p:nvSpPr>
        <p:spPr bwMode="auto">
          <a:xfrm>
            <a:off x="214313" y="3571875"/>
            <a:ext cx="89296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400" b="1">
                <a:latin typeface="Times New Roman" pitchFamily="18" charset="0"/>
              </a:rPr>
              <a:t>Письмо Министерства образования и науки Российской Федерации от 26.01.2000года «О мерах по профилактике суицида среди детей и подростков»</a:t>
            </a:r>
            <a:endParaRPr lang="ru-RU" altLang="ru-RU" b="1">
              <a:latin typeface="Times New Roman" pitchFamily="18" charset="0"/>
            </a:endParaRPr>
          </a:p>
        </p:txBody>
      </p:sp>
      <p:sp>
        <p:nvSpPr>
          <p:cNvPr id="8223" name="Rectangle 31"/>
          <p:cNvSpPr>
            <a:spLocks noChangeArrowheads="1"/>
          </p:cNvSpPr>
          <p:nvPr/>
        </p:nvSpPr>
        <p:spPr bwMode="auto">
          <a:xfrm>
            <a:off x="214313" y="4071938"/>
            <a:ext cx="850106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400" b="1">
                <a:latin typeface="Times New Roman" pitchFamily="18" charset="0"/>
              </a:rPr>
              <a:t>Приказ Министерства образования и науки Российской Федерации от 28.12.2010 г. № 2106 </a:t>
            </a:r>
            <a:r>
              <a:rPr lang="ru-RU" altLang="ru-RU" sz="1400" b="1"/>
              <a:t>«</a:t>
            </a:r>
            <a:r>
              <a:rPr lang="ru-RU" altLang="ru-RU" sz="1400" b="1">
                <a:latin typeface="Times New Roman" pitchFamily="18" charset="0"/>
              </a:rPr>
              <a:t>Федеральные требования к образовательным учреждениям в части охраны здоровья обучающихся, воспитанников</a:t>
            </a:r>
            <a:r>
              <a:rPr lang="ru-RU" altLang="ru-RU" sz="1400" b="1"/>
              <a:t>»</a:t>
            </a:r>
          </a:p>
          <a:p>
            <a:endParaRPr lang="ru-RU" altLang="ru-RU" b="1"/>
          </a:p>
        </p:txBody>
      </p:sp>
      <p:sp>
        <p:nvSpPr>
          <p:cNvPr id="16" name="Стрелка вправо 15"/>
          <p:cNvSpPr/>
          <p:nvPr/>
        </p:nvSpPr>
        <p:spPr>
          <a:xfrm>
            <a:off x="214313" y="5500688"/>
            <a:ext cx="8929687" cy="135731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225" name="Rectangle 33"/>
          <p:cNvSpPr>
            <a:spLocks noChangeArrowheads="1"/>
          </p:cNvSpPr>
          <p:nvPr/>
        </p:nvSpPr>
        <p:spPr bwMode="auto">
          <a:xfrm>
            <a:off x="214313" y="5929313"/>
            <a:ext cx="88090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400" b="1">
                <a:latin typeface="Times New Roman" pitchFamily="18" charset="0"/>
              </a:rPr>
              <a:t>Письмо Министерства образования и науки Российской Федерации от 27.02.2012 года № 06-356 </a:t>
            </a:r>
            <a:r>
              <a:rPr lang="ru-RU" altLang="ru-RU" sz="1400" b="1"/>
              <a:t>«</a:t>
            </a:r>
            <a:r>
              <a:rPr lang="ru-RU" altLang="ru-RU" sz="1400" b="1">
                <a:latin typeface="Times New Roman" pitchFamily="18" charset="0"/>
              </a:rPr>
              <a:t>О мерах </a:t>
            </a:r>
          </a:p>
          <a:p>
            <a:r>
              <a:rPr lang="ru-RU" altLang="ru-RU" sz="1400" b="1">
                <a:latin typeface="Times New Roman" pitchFamily="18" charset="0"/>
              </a:rPr>
              <a:t>по профилактике суицидального поведения обучающихся</a:t>
            </a:r>
            <a:r>
              <a:rPr lang="ru-RU" altLang="ru-RU" sz="1400" b="1"/>
              <a:t>»</a:t>
            </a:r>
            <a:endParaRPr lang="ru-RU" altLang="ru-RU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Блок-схема: процесс 8"/>
          <p:cNvSpPr/>
          <p:nvPr/>
        </p:nvSpPr>
        <p:spPr>
          <a:xfrm>
            <a:off x="214313" y="1857375"/>
            <a:ext cx="8429625" cy="642938"/>
          </a:xfrm>
          <a:prstGeom prst="flowChartProcess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ru-RU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5813" y="928688"/>
          <a:ext cx="8143874" cy="37623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85784"/>
                <a:gridCol w="785815"/>
                <a:gridCol w="857253"/>
                <a:gridCol w="857253"/>
                <a:gridCol w="857253"/>
                <a:gridCol w="928691"/>
                <a:gridCol w="1000129"/>
                <a:gridCol w="1071567"/>
                <a:gridCol w="1000129"/>
              </a:tblGrid>
              <a:tr h="376237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2013</a:t>
                      </a:r>
                      <a:endParaRPr lang="ru-RU" sz="1800" dirty="0"/>
                    </a:p>
                  </a:txBody>
                  <a:tcPr marT="45692" marB="45692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2014</a:t>
                      </a:r>
                      <a:endParaRPr lang="ru-RU" sz="1800" dirty="0"/>
                    </a:p>
                  </a:txBody>
                  <a:tcPr marT="45692" marB="45692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2015</a:t>
                      </a:r>
                      <a:endParaRPr lang="ru-RU" sz="1800" dirty="0"/>
                    </a:p>
                  </a:txBody>
                  <a:tcPr marT="45692" marB="45692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2016</a:t>
                      </a:r>
                      <a:endParaRPr lang="ru-RU" sz="1800" dirty="0"/>
                    </a:p>
                  </a:txBody>
                  <a:tcPr marT="45692" marB="45692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2017</a:t>
                      </a:r>
                      <a:endParaRPr lang="ru-RU" sz="1800" dirty="0"/>
                    </a:p>
                  </a:txBody>
                  <a:tcPr marT="45692" marB="45692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2018</a:t>
                      </a:r>
                      <a:endParaRPr lang="ru-RU" sz="1800" dirty="0"/>
                    </a:p>
                  </a:txBody>
                  <a:tcPr marT="45692" marB="45692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2019</a:t>
                      </a:r>
                      <a:endParaRPr lang="ru-RU" sz="1800" dirty="0"/>
                    </a:p>
                  </a:txBody>
                  <a:tcPr marT="45692" marB="45692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…</a:t>
                      </a:r>
                      <a:endParaRPr lang="ru-RU" sz="1800" dirty="0"/>
                    </a:p>
                  </a:txBody>
                  <a:tcPr marT="45692" marB="45692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2030</a:t>
                      </a:r>
                      <a:endParaRPr lang="ru-RU" sz="1800" dirty="0"/>
                    </a:p>
                  </a:txBody>
                  <a:tcPr marT="45692" marB="45692">
                    <a:lnL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241" name="Заголовок 1"/>
          <p:cNvSpPr>
            <a:spLocks noGrp="1"/>
          </p:cNvSpPr>
          <p:nvPr>
            <p:ph type="title"/>
          </p:nvPr>
        </p:nvSpPr>
        <p:spPr>
          <a:xfrm>
            <a:off x="1214438" y="285750"/>
            <a:ext cx="7929562" cy="85725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000" b="1" dirty="0" smtClean="0">
                <a:latin typeface="+mn-lt"/>
              </a:rPr>
              <a:t>Формирование в  Забайкальском крае системы профилактики суицидального поведения среди несовершеннолетних 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1800" i="1" dirty="0" smtClean="0"/>
          </a:p>
        </p:txBody>
      </p:sp>
      <p:sp>
        <p:nvSpPr>
          <p:cNvPr id="5" name="Стрелка вправо 4"/>
          <p:cNvSpPr/>
          <p:nvPr/>
        </p:nvSpPr>
        <p:spPr>
          <a:xfrm>
            <a:off x="214313" y="1071563"/>
            <a:ext cx="8929687" cy="1000125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2">
                    <a:lumMod val="50000"/>
                  </a:schemeClr>
                </a:solidFill>
              </a:rPr>
              <a:t>   Стратегия социально - экономического развития Забайкальского края на период до 2030 года (Постановление  Правительства Забайкальского края от 26 декабря 20013 г. № 586)</a:t>
            </a:r>
            <a:endParaRPr lang="en-US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214313" y="2071688"/>
            <a:ext cx="8929687" cy="1857375"/>
          </a:xfrm>
          <a:prstGeom prst="right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7" name="Picture 9" descr="Картинка 1 из 96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71538" cy="12599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Стрелка вправо 9"/>
          <p:cNvSpPr/>
          <p:nvPr/>
        </p:nvSpPr>
        <p:spPr>
          <a:xfrm>
            <a:off x="214313" y="2928938"/>
            <a:ext cx="8929687" cy="2286000"/>
          </a:xfrm>
          <a:prstGeom prst="right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b="1">
                <a:solidFill>
                  <a:schemeClr val="tx1"/>
                </a:solidFill>
                <a:cs typeface="Times New Roman" pitchFamily="18" charset="0"/>
              </a:rPr>
              <a:t>План мероприятий по улучшению демографической ситуации в Забайкальском крае  в 2011–2015 годах (распоряжение Правительства Забайкальского края от 17 августа 2010 года № 458-р</a:t>
            </a:r>
            <a:endParaRPr lang="ru-RU" sz="1400" b="1">
              <a:solidFill>
                <a:schemeClr val="tx1"/>
              </a:solidFill>
              <a:cs typeface="Arial" pitchFamily="34" charset="0"/>
            </a:endParaRPr>
          </a:p>
          <a:p>
            <a:pPr algn="just">
              <a:defRPr/>
            </a:pPr>
            <a:endParaRPr lang="en-US" sz="1200" b="1">
              <a:solidFill>
                <a:srgbClr val="222613"/>
              </a:solidFill>
              <a:cs typeface="Arial" pitchFamily="34" charset="0"/>
            </a:endParaRPr>
          </a:p>
          <a:p>
            <a:pPr algn="ctr">
              <a:defRPr/>
            </a:pPr>
            <a:endParaRPr lang="ru-RU" sz="1300" b="1">
              <a:solidFill>
                <a:srgbClr val="333A1D"/>
              </a:solidFill>
              <a:cs typeface="Arial" pitchFamily="34" charset="0"/>
            </a:endParaRPr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214313" y="4214813"/>
            <a:ext cx="8429625" cy="928687"/>
          </a:xfrm>
          <a:prstGeom prst="flowChartProcess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600" b="1">
                <a:solidFill>
                  <a:srgbClr val="333A1D"/>
                </a:solidFill>
                <a:cs typeface="Arial" pitchFamily="34" charset="0"/>
              </a:rPr>
              <a:t> </a:t>
            </a:r>
            <a:r>
              <a:rPr lang="ru-RU" sz="1400" b="1">
                <a:solidFill>
                  <a:schemeClr val="tx1"/>
                </a:solidFill>
                <a:cs typeface="Arial" pitchFamily="34" charset="0"/>
              </a:rPr>
              <a:t>Приказ Министерства образования, науки и молодежной политики Забайкальского края   от 26.03.2012 года № 490-а «О принятии дополнительных экстренных мер по профилактике суицидального поведения среди обучающихся» образовательных учреждений»</a:t>
            </a:r>
          </a:p>
          <a:p>
            <a:pPr algn="just">
              <a:defRPr/>
            </a:pPr>
            <a:endParaRPr lang="en-US" sz="1400" b="1">
              <a:solidFill>
                <a:srgbClr val="222613"/>
              </a:solidFill>
              <a:cs typeface="Arial" pitchFamily="34" charset="0"/>
            </a:endParaRPr>
          </a:p>
        </p:txBody>
      </p:sp>
      <p:sp>
        <p:nvSpPr>
          <p:cNvPr id="18" name="Стрелка вправо 17"/>
          <p:cNvSpPr/>
          <p:nvPr/>
        </p:nvSpPr>
        <p:spPr>
          <a:xfrm>
            <a:off x="214313" y="4357688"/>
            <a:ext cx="8929687" cy="221456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chemeClr val="tx2">
                  <a:lumMod val="50000"/>
                </a:schemeClr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chemeClr val="tx2">
                  <a:lumMod val="50000"/>
                </a:schemeClr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" name="Стрелка вправо 18"/>
          <p:cNvSpPr/>
          <p:nvPr/>
        </p:nvSpPr>
        <p:spPr>
          <a:xfrm>
            <a:off x="214313" y="5786438"/>
            <a:ext cx="8929687" cy="1071562"/>
          </a:xfrm>
          <a:prstGeom prst="right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249" name="Rectangle 35"/>
          <p:cNvSpPr>
            <a:spLocks noChangeArrowheads="1"/>
          </p:cNvSpPr>
          <p:nvPr/>
        </p:nvSpPr>
        <p:spPr bwMode="auto">
          <a:xfrm>
            <a:off x="214313" y="1857375"/>
            <a:ext cx="83581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/>
            <a:r>
              <a:rPr lang="ru-RU" altLang="ru-RU" sz="1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Региональная  стратегия действий в интересах детей на 2012-2017 годы (Распоряжение Правительства Забайкальского края от </a:t>
            </a:r>
            <a:r>
              <a:rPr lang="ru-RU" altLang="ru-RU" sz="1400" b="1">
                <a:latin typeface="Times New Roman" pitchFamily="18" charset="0"/>
                <a:cs typeface="Times New Roman" pitchFamily="18" charset="0"/>
              </a:rPr>
              <a:t>29 августа 2012 года  № 432-р</a:t>
            </a:r>
            <a:r>
              <a:rPr lang="ru-RU" altLang="ru-RU" sz="1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endParaRPr lang="ru-RU" altLang="ru-RU" b="1"/>
          </a:p>
        </p:txBody>
      </p:sp>
      <p:sp>
        <p:nvSpPr>
          <p:cNvPr id="9250" name="Rectangle 37"/>
          <p:cNvSpPr>
            <a:spLocks noChangeArrowheads="1"/>
          </p:cNvSpPr>
          <p:nvPr/>
        </p:nvSpPr>
        <p:spPr bwMode="auto">
          <a:xfrm>
            <a:off x="214313" y="4929188"/>
            <a:ext cx="8577262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400" b="1">
                <a:latin typeface="Times New Roman" pitchFamily="18" charset="0"/>
                <a:cs typeface="Times New Roman" pitchFamily="18" charset="0"/>
              </a:rPr>
              <a:t>Информационное письмо Министерства образования Забайкальского края  от 06.04.2012 года № 2166 </a:t>
            </a:r>
          </a:p>
          <a:p>
            <a:r>
              <a:rPr lang="ru-RU" altLang="ru-RU" sz="1400" b="1">
                <a:cs typeface="Times New Roman" pitchFamily="18" charset="0"/>
              </a:rPr>
              <a:t>«</a:t>
            </a:r>
            <a:r>
              <a:rPr lang="ru-RU" altLang="ru-RU" sz="1400" b="1">
                <a:latin typeface="Times New Roman" pitchFamily="18" charset="0"/>
                <a:cs typeface="Times New Roman" pitchFamily="18" charset="0"/>
              </a:rPr>
              <a:t>Об организации работы по осуществлению комплекса мер, направленных на  профилактику суицидов, снижения детской и подростковой преступности, бродяжничества и злоупотребления детьми и молодёжью психоактивных  веществ</a:t>
            </a:r>
            <a:r>
              <a:rPr lang="ru-RU" altLang="ru-RU" sz="1400" b="1">
                <a:cs typeface="Times New Roman" pitchFamily="18" charset="0"/>
              </a:rPr>
              <a:t>»</a:t>
            </a:r>
            <a:endParaRPr lang="ru-RU" altLang="ru-RU" b="1"/>
          </a:p>
        </p:txBody>
      </p:sp>
      <p:sp>
        <p:nvSpPr>
          <p:cNvPr id="9251" name="Rectangle 38"/>
          <p:cNvSpPr>
            <a:spLocks noChangeArrowheads="1"/>
          </p:cNvSpPr>
          <p:nvPr/>
        </p:nvSpPr>
        <p:spPr bwMode="auto">
          <a:xfrm>
            <a:off x="285750" y="2428875"/>
            <a:ext cx="75723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59" tIns="152352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ko-KR" sz="1400" b="1">
                <a:latin typeface="Times New Roman" pitchFamily="18" charset="0"/>
                <a:cs typeface="Times New Roman" pitchFamily="18" charset="0"/>
              </a:rPr>
              <a:t>Подпрограмма «Развитие системы медико-социального и психолого-педагогического сопровождения  воспитанников и обучающихся»  Государственной программы Забайкальского края «Развитие образования Забайкальского края на 2014 – 2020 годы» (Постановление Правительства от 24 апреля 2014 г. № 225)</a:t>
            </a:r>
            <a:endParaRPr lang="ru-RU" altLang="ko-K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52" name="Rectangle 40"/>
          <p:cNvSpPr>
            <a:spLocks noChangeArrowheads="1"/>
          </p:cNvSpPr>
          <p:nvPr/>
        </p:nvSpPr>
        <p:spPr bwMode="auto">
          <a:xfrm>
            <a:off x="214313" y="5929313"/>
            <a:ext cx="8929687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/>
            <a:r>
              <a:rPr lang="ru-RU" altLang="ru-RU" sz="1400" b="1">
                <a:latin typeface="Times New Roman" pitchFamily="18" charset="0"/>
                <a:cs typeface="Times New Roman" pitchFamily="18" charset="0"/>
              </a:rPr>
              <a:t>Приказ Министерства образования, науки и молодежной политики забайкальского края от 11 декабря </a:t>
            </a:r>
          </a:p>
          <a:p>
            <a:pPr algn="just"/>
            <a:r>
              <a:rPr lang="ru-RU" altLang="ru-RU" sz="1400" b="1">
                <a:latin typeface="Times New Roman" pitchFamily="18" charset="0"/>
                <a:cs typeface="Times New Roman" pitchFamily="18" charset="0"/>
              </a:rPr>
              <a:t>2012 года № 1337 «Об утверждении «Дорожной карты» профилактики суицидального поведения среди учащихся общеобразовательных учреждений»</a:t>
            </a:r>
            <a:endParaRPr lang="ru-RU" altLang="ru-RU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трелка вниз 13"/>
          <p:cNvSpPr/>
          <p:nvPr/>
        </p:nvSpPr>
        <p:spPr>
          <a:xfrm>
            <a:off x="6786578" y="3286124"/>
            <a:ext cx="1928826" cy="2857520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4429124" y="4500570"/>
            <a:ext cx="1928826" cy="1643074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2714612" y="2500306"/>
            <a:ext cx="1928826" cy="3143272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1071538" y="1714488"/>
            <a:ext cx="1928826" cy="3571900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00125" y="-500063"/>
          <a:ext cx="7500938" cy="742950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42938"/>
                <a:gridCol w="571500"/>
                <a:gridCol w="642938"/>
                <a:gridCol w="714375"/>
                <a:gridCol w="642938"/>
                <a:gridCol w="785813"/>
                <a:gridCol w="785813"/>
                <a:gridCol w="642938"/>
                <a:gridCol w="714375"/>
                <a:gridCol w="714375"/>
                <a:gridCol w="642935"/>
              </a:tblGrid>
              <a:tr h="184010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2015</a:t>
                      </a:r>
                      <a:endParaRPr lang="ru-RU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2016</a:t>
                      </a:r>
                      <a:endParaRPr lang="ru-RU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2017</a:t>
                      </a:r>
                      <a:endParaRPr lang="ru-RU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2018</a:t>
                      </a:r>
                      <a:endParaRPr lang="ru-RU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2019</a:t>
                      </a:r>
                      <a:endParaRPr lang="ru-RU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2020</a:t>
                      </a:r>
                      <a:endParaRPr lang="ru-RU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2021</a:t>
                      </a:r>
                      <a:endParaRPr lang="ru-RU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2022</a:t>
                      </a:r>
                      <a:endParaRPr lang="ru-RU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2023</a:t>
                      </a:r>
                      <a:endParaRPr lang="ru-RU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2024</a:t>
                      </a:r>
                      <a:endParaRPr lang="ru-RU" sz="1400" dirty="0"/>
                    </a:p>
                  </a:txBody>
                  <a:tcPr marL="91439" marR="91439" marT="45723" marB="4572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2025</a:t>
                      </a:r>
                      <a:endParaRPr lang="ru-RU" sz="1400" dirty="0"/>
                    </a:p>
                  </a:txBody>
                  <a:tcPr marL="91439" marR="91439" marT="45723" marB="45723"/>
                </a:tc>
              </a:tr>
              <a:tr h="1840104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9" marR="91439" marT="45723" marB="45723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9" marR="91439" marT="45723" marB="45723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9" marR="91439" marT="45723" marB="45723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9" marR="91439" marT="45723" marB="45723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9" marR="91439" marT="45723" marB="45723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9" marR="91439" marT="45723" marB="45723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9" marR="91439" marT="45723" marB="45723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9" marR="91439" marT="45723" marB="45723">
                    <a:noFill/>
                  </a:tcPr>
                </a:tc>
                <a:tc gridSpan="3"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9" marR="91439" marT="45723" marB="45723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49294">
                <a:tc grid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/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/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/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/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/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/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solidFill>
                          <a:prstClr val="black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solidFill>
                          <a:prstClr val="black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prstClr val="black"/>
                          </a:solidFill>
                        </a:rPr>
                        <a:t>Выявление</a:t>
                      </a:r>
                      <a:r>
                        <a:rPr lang="ru-RU" sz="1200" b="1" baseline="0" dirty="0" smtClean="0">
                          <a:solidFill>
                            <a:prstClr val="black"/>
                          </a:solidFill>
                        </a:rPr>
                        <a:t> детей, нуждающихся в незамедлительной помощи и защите</a:t>
                      </a:r>
                      <a:endParaRPr lang="ru-RU" sz="1200" b="1" dirty="0" smtClean="0">
                        <a:solidFill>
                          <a:prstClr val="black"/>
                        </a:solidFill>
                      </a:endParaRPr>
                    </a:p>
                  </a:txBody>
                  <a:tcPr marL="91439" marR="91439" marT="45723" marB="45723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Работа с семьей ребенка, попавшего в трудную жизненную ситуацию или испытывающего кризисное состояние</a:t>
                      </a:r>
                      <a:endParaRPr lang="ru-RU" sz="1200" b="1" dirty="0"/>
                    </a:p>
                  </a:txBody>
                  <a:tcPr marL="91439" marR="91439" marT="45723" marB="45723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/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/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/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/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Сопровождение детей группы риска</a:t>
                      </a:r>
                      <a:endParaRPr lang="ru-RU" sz="1200" b="1" dirty="0" smtClean="0"/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/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/>
                    </a:p>
                  </a:txBody>
                  <a:tcPr marL="91439" marR="91439" marT="45723" marB="45723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/>
                      <a:endParaRPr lang="ru-RU" sz="1200" b="1" dirty="0" smtClean="0"/>
                    </a:p>
                    <a:p>
                      <a:pPr algn="just"/>
                      <a:endParaRPr lang="ru-RU" sz="1200" b="1" dirty="0" smtClean="0"/>
                    </a:p>
                    <a:p>
                      <a:pPr algn="just"/>
                      <a:endParaRPr lang="ru-RU" sz="1200" b="1" dirty="0" smtClean="0"/>
                    </a:p>
                    <a:p>
                      <a:pPr algn="just"/>
                      <a:endParaRPr lang="ru-RU" sz="1200" b="1" dirty="0" smtClean="0"/>
                    </a:p>
                    <a:p>
                      <a:pPr algn="just"/>
                      <a:endParaRPr lang="ru-RU" sz="1200" b="1" dirty="0" smtClean="0"/>
                    </a:p>
                    <a:p>
                      <a:pPr algn="just"/>
                      <a:endParaRPr lang="ru-RU" sz="1200" b="1" dirty="0" smtClean="0"/>
                    </a:p>
                    <a:p>
                      <a:pPr algn="just"/>
                      <a:endParaRPr lang="ru-RU" sz="1200" b="1" dirty="0" smtClean="0"/>
                    </a:p>
                    <a:p>
                      <a:pPr algn="just"/>
                      <a:endParaRPr lang="ru-RU" sz="1200" b="1" dirty="0" smtClean="0"/>
                    </a:p>
                    <a:p>
                      <a:pPr algn="just"/>
                      <a:endParaRPr lang="ru-RU" sz="1200" b="1" dirty="0" smtClean="0"/>
                    </a:p>
                    <a:p>
                      <a:pPr algn="just"/>
                      <a:endParaRPr lang="ru-RU" sz="1200" b="1" dirty="0" smtClean="0"/>
                    </a:p>
                    <a:p>
                      <a:pPr algn="just"/>
                      <a:endParaRPr kumimoji="0"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kumimoji="0"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Повышение психологической компетентности педагогов в вопросах дезадаптивного поведения детей и подростков, психологических особенностях подросткового и юношеского возраста, о создании безопасной атмосферы в образовательном учреждении</a:t>
                      </a:r>
                      <a:endParaRPr lang="ru-RU" sz="1200" b="1" dirty="0" smtClean="0"/>
                    </a:p>
                    <a:p>
                      <a:pPr algn="just"/>
                      <a:endParaRPr lang="ru-RU" sz="1200" b="1" dirty="0" smtClean="0"/>
                    </a:p>
                    <a:p>
                      <a:pPr algn="just"/>
                      <a:endParaRPr lang="ru-RU" sz="1200" b="1" dirty="0" smtClean="0"/>
                    </a:p>
                    <a:p>
                      <a:pPr algn="just"/>
                      <a:endParaRPr lang="ru-RU" sz="1200" b="1" dirty="0" smtClean="0"/>
                    </a:p>
                  </a:txBody>
                  <a:tcPr marL="91439" marR="91439" marT="45723" marB="45723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Стрелка вправо 4"/>
          <p:cNvSpPr/>
          <p:nvPr/>
        </p:nvSpPr>
        <p:spPr>
          <a:xfrm>
            <a:off x="857250" y="714375"/>
            <a:ext cx="8072438" cy="1428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endParaRPr lang="en-US" sz="1700" dirty="0">
              <a:solidFill>
                <a:schemeClr val="tx1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1214414" y="2143116"/>
            <a:ext cx="7286676" cy="1285884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sz="1600" b="1" dirty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    </a:t>
            </a:r>
            <a:r>
              <a:rPr lang="ru-RU" sz="1400" b="1" dirty="0"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 </a:t>
            </a:r>
          </a:p>
          <a:p>
            <a:pPr algn="just">
              <a:defRPr/>
            </a:pPr>
            <a:r>
              <a:rPr lang="ru-RU" sz="1400" b="1" dirty="0">
                <a:solidFill>
                  <a:schemeClr val="tx1"/>
                </a:solidFill>
                <a:cs typeface="Arial" pitchFamily="34" charset="0"/>
              </a:rPr>
              <a:t>         </a:t>
            </a:r>
            <a:r>
              <a:rPr lang="ru-RU" sz="1400" b="1" dirty="0">
                <a:solidFill>
                  <a:schemeClr val="tx1"/>
                </a:solidFill>
              </a:rPr>
              <a:t>Профилактика семейного неблагополучия, детской безнадзорности и беспризорности</a:t>
            </a:r>
          </a:p>
          <a:p>
            <a:pPr algn="just">
              <a:defRPr/>
            </a:pPr>
            <a:endParaRPr lang="ru-RU" sz="1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214678" y="3857628"/>
            <a:ext cx="5000660" cy="64294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1600" dirty="0"/>
          </a:p>
        </p:txBody>
      </p:sp>
      <p:sp>
        <p:nvSpPr>
          <p:cNvPr id="15" name="Стрелка вправо 14"/>
          <p:cNvSpPr/>
          <p:nvPr/>
        </p:nvSpPr>
        <p:spPr>
          <a:xfrm>
            <a:off x="1000100" y="1500174"/>
            <a:ext cx="7858180" cy="1285884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spcBef>
                <a:spcPct val="50000"/>
              </a:spcBef>
              <a:defRPr/>
            </a:pPr>
            <a:r>
              <a:rPr lang="ru-RU" sz="1400" b="1" dirty="0"/>
              <a:t>            Развитие комплексной, многоуровневой системы медико-социального и психолого-педагогического сопровождения воспитанников и обучающихся, направленной на их успешную социализацию, оказание помощи в выходе из кризисных состояний</a:t>
            </a:r>
            <a:endParaRPr lang="ru-RU" sz="1400" b="1" dirty="0">
              <a:solidFill>
                <a:prstClr val="black"/>
              </a:solidFill>
            </a:endParaRPr>
          </a:p>
        </p:txBody>
      </p:sp>
      <p:sp>
        <p:nvSpPr>
          <p:cNvPr id="16" name="Заголовок 15"/>
          <p:cNvSpPr>
            <a:spLocks noGrp="1"/>
          </p:cNvSpPr>
          <p:nvPr>
            <p:ph type="title"/>
          </p:nvPr>
        </p:nvSpPr>
        <p:spPr>
          <a:xfrm>
            <a:off x="914400" y="1000125"/>
            <a:ext cx="7872413" cy="785813"/>
          </a:xfrm>
        </p:spPr>
        <p:txBody>
          <a:bodyPr/>
          <a:lstStyle/>
          <a:p>
            <a:pPr>
              <a:defRPr/>
            </a:pPr>
            <a:r>
              <a:rPr lang="en-US" sz="14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sz="1400" b="1" dirty="0" smtClean="0">
                <a:solidFill>
                  <a:schemeClr val="tx1"/>
                </a:solidFill>
                <a:latin typeface="+mn-lt"/>
              </a:rPr>
            </a:br>
            <a:r>
              <a:rPr lang="ru-RU" sz="1400" b="1" dirty="0" smtClean="0">
                <a:latin typeface="+mn-lt"/>
              </a:rPr>
              <a:t>             Цель общей профилактики  – оптимизация межличностных отношений  в образовательном учреждении, психологическое просвещение всех участников образовательного процесса по проблемам суицидального поведения </a:t>
            </a:r>
            <a:endParaRPr lang="ru-RU" sz="1400" b="1" dirty="0">
              <a:latin typeface="+mn-lt"/>
            </a:endParaRPr>
          </a:p>
        </p:txBody>
      </p:sp>
      <p:sp>
        <p:nvSpPr>
          <p:cNvPr id="18" name="Стрелка вправо 17"/>
          <p:cNvSpPr/>
          <p:nvPr/>
        </p:nvSpPr>
        <p:spPr>
          <a:xfrm>
            <a:off x="1428750" y="2786063"/>
            <a:ext cx="6858000" cy="1428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b="1">
                <a:solidFill>
                  <a:schemeClr val="tx1"/>
                </a:solidFill>
                <a:cs typeface="Times New Roman" pitchFamily="18" charset="0"/>
              </a:rPr>
              <a:t>    Обеспечение комплексного сопровождения потенциальных суицидентов  </a:t>
            </a:r>
            <a:endParaRPr lang="ru-RU" sz="1400">
              <a:solidFill>
                <a:srgbClr val="FFFFFF"/>
              </a:solidFill>
              <a:cs typeface="Arial" pitchFamily="34" charset="0"/>
            </a:endParaRPr>
          </a:p>
        </p:txBody>
      </p:sp>
      <p:pic>
        <p:nvPicPr>
          <p:cNvPr id="17" name="Picture 9" descr="Картинка 1 из 96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71538" cy="12599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295" name="Rectangle 57"/>
          <p:cNvSpPr>
            <a:spLocks noChangeArrowheads="1"/>
          </p:cNvSpPr>
          <p:nvPr/>
        </p:nvSpPr>
        <p:spPr bwMode="auto">
          <a:xfrm>
            <a:off x="3286125" y="3857625"/>
            <a:ext cx="4857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539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400" b="1">
                <a:latin typeface="Times New Roman" pitchFamily="18" charset="0"/>
                <a:cs typeface="Times New Roman" pitchFamily="18" charset="0"/>
              </a:rPr>
              <a:t>Формирование антисуицидальных факторов личности</a:t>
            </a:r>
            <a:endParaRPr lang="ru-RU" altLang="ru-RU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214414" y="214290"/>
            <a:ext cx="7715304" cy="185738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00298" y="2143116"/>
            <a:ext cx="6429420" cy="121444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 sz="1600" b="1" cap="all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71736" y="4786322"/>
            <a:ext cx="6357982" cy="100013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400" dirty="0">
                <a:solidFill>
                  <a:schemeClr val="tx1"/>
                </a:solidFill>
              </a:rPr>
              <a:t>В образовательном учреждении Комиссия изучает условия, причины, обстоятельства, предшествовавшие суициду. Результаты педагогического расследования по факту суицида в двухнедельный срок необходимо направить в Министерство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28596" y="2143116"/>
            <a:ext cx="1928826" cy="350046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ru-RU" sz="16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</a:rPr>
              <a:t>Порядок педагогического расследования по факту суицида обучающихся или воспитанников системы образования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571736" y="3429001"/>
            <a:ext cx="6357982" cy="128588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 b="1" dirty="0">
              <a:solidFill>
                <a:schemeClr val="tx1"/>
              </a:solidFill>
            </a:endParaRPr>
          </a:p>
        </p:txBody>
      </p:sp>
      <p:pic>
        <p:nvPicPr>
          <p:cNvPr id="10" name="Picture 9" descr="Картинка 1 из 96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4414" cy="12599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282" name="Rectangle 1"/>
          <p:cNvSpPr>
            <a:spLocks noChangeArrowheads="1"/>
          </p:cNvSpPr>
          <p:nvPr/>
        </p:nvSpPr>
        <p:spPr bwMode="auto">
          <a:xfrm>
            <a:off x="1285875" y="285750"/>
            <a:ext cx="750093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/>
            <a:r>
              <a:rPr lang="ru-RU" altLang="ru-RU" sz="1400">
                <a:latin typeface="Times New Roman" pitchFamily="18" charset="0"/>
              </a:rPr>
              <a:t>Приказ Министерство образования, науки и молодежной политик Забайкальского края (далее - Министерство) от 16 декабря 2014 года </a:t>
            </a:r>
            <a:r>
              <a:rPr lang="ru-RU" altLang="ru-RU" sz="1400"/>
              <a:t>«</a:t>
            </a:r>
            <a:r>
              <a:rPr lang="ru-RU" altLang="ru-RU" sz="1400">
                <a:latin typeface="Times New Roman" pitchFamily="18" charset="0"/>
              </a:rPr>
              <a:t>О предоставлении отчетов о несчастных случаях в государственных и муниципальных образовательных организациях Забайкальского края</a:t>
            </a:r>
            <a:r>
              <a:rPr lang="ru-RU" altLang="ru-RU" sz="1400"/>
              <a:t>»</a:t>
            </a:r>
            <a:r>
              <a:rPr lang="ru-RU" altLang="ru-RU" sz="1400">
                <a:latin typeface="Times New Roman" pitchFamily="18" charset="0"/>
              </a:rPr>
              <a:t> руководители органов местного самоуправления в сфере образования необходимо незамедлительно информировать Министерство о чрезвычайных ситуациях и несчастных случаях, а также в течение 3 часов   момента происшествия представить отчет о проделанных мероприятиях</a:t>
            </a:r>
            <a:endParaRPr lang="ru-RU" altLang="ru-RU"/>
          </a:p>
        </p:txBody>
      </p:sp>
      <p:sp>
        <p:nvSpPr>
          <p:cNvPr id="11283" name="Rectangle 3"/>
          <p:cNvSpPr>
            <a:spLocks noChangeArrowheads="1"/>
          </p:cNvSpPr>
          <p:nvPr/>
        </p:nvSpPr>
        <p:spPr bwMode="auto">
          <a:xfrm>
            <a:off x="2571750" y="2143125"/>
            <a:ext cx="6357938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/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Орган местного самоуправления в сфере образования должен издать приказ о создании комиссии по педагогическому расследованию (далее - Комиссия) в составе специалистов органа местного самоуправления в сфере образования, администрации и педагогов образовательной организации, педагогов-психологов, врачей-психиатров и психотерапевтов</a:t>
            </a:r>
            <a:endParaRPr lang="ru-RU" altLang="ru-RU">
              <a:latin typeface="Times New Roman" pitchFamily="18" charset="0"/>
            </a:endParaRPr>
          </a:p>
        </p:txBody>
      </p:sp>
      <p:sp>
        <p:nvSpPr>
          <p:cNvPr id="11284" name="Rectangle 4"/>
          <p:cNvSpPr>
            <a:spLocks noChangeArrowheads="1"/>
          </p:cNvSpPr>
          <p:nvPr/>
        </p:nvSpPr>
        <p:spPr bwMode="auto">
          <a:xfrm>
            <a:off x="2571750" y="3500438"/>
            <a:ext cx="6357938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Комиссия разрабатывает и утверждает план проведения педагогического расследования. Члены Комиссии действуют строго в рамках своей профессиональной компетентности, организуют свою работу на принципах </a:t>
            </a:r>
          </a:p>
          <a:p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уважения прав и свобод личности, правовой защищённости педагогических работников и учащихся</a:t>
            </a:r>
            <a:endParaRPr lang="ru-RU" alt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28596" y="5857892"/>
            <a:ext cx="8501122" cy="71438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1600" dirty="0">
                <a:solidFill>
                  <a:schemeClr val="tx1"/>
                </a:solidFill>
              </a:rPr>
              <a:t>Контроль над правильностью и своевременностью педагогического расследования по факту суицида осуществляют органы  местного самоуправления в сфере образования</a:t>
            </a:r>
            <a:endParaRPr lang="ru-RU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9" descr="Картинка 1 из 96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24" cy="10079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Скругленный прямоугольник 6"/>
          <p:cNvSpPr/>
          <p:nvPr/>
        </p:nvSpPr>
        <p:spPr>
          <a:xfrm>
            <a:off x="785786" y="857232"/>
            <a:ext cx="8143932" cy="135732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indent="449263" algn="just" eaLnBrk="0" hangingPunct="0">
              <a:defRPr/>
            </a:pPr>
            <a:endParaRPr lang="ru-RU" sz="16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286380" y="2500306"/>
            <a:ext cx="3714776" cy="121444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indent="342900" algn="just" eaLnBrk="0" hangingPunct="0">
              <a:tabLst>
                <a:tab pos="630238" algn="l"/>
              </a:tabLst>
              <a:defRPr/>
            </a:pPr>
            <a:endParaRPr lang="ru-RU" sz="15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928662" y="214290"/>
            <a:ext cx="7643866" cy="57150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2400" b="1" cap="all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14313" y="2428875"/>
            <a:ext cx="4929187" cy="1857375"/>
          </a:xfrm>
          <a:prstGeom prst="round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629082"/>
              <a:satOff val="-5942"/>
              <a:lumOff val="-6178"/>
              <a:alphaOff val="0"/>
            </a:schemeClr>
          </a:fillRef>
          <a:effectRef idx="0">
            <a:schemeClr val="accent2">
              <a:hueOff val="629082"/>
              <a:satOff val="-5942"/>
              <a:lumOff val="-6178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ru-RU" b="1" dirty="0"/>
          </a:p>
          <a:p>
            <a:pPr>
              <a:defRPr/>
            </a:pP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14313" y="4357688"/>
            <a:ext cx="4929187" cy="1071562"/>
          </a:xfrm>
          <a:prstGeom prst="round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629082"/>
              <a:satOff val="-5942"/>
              <a:lumOff val="-6178"/>
              <a:alphaOff val="0"/>
            </a:schemeClr>
          </a:fillRef>
          <a:effectRef idx="0">
            <a:schemeClr val="accent2">
              <a:hueOff val="629082"/>
              <a:satOff val="-5942"/>
              <a:lumOff val="-6178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ru-RU" b="1" dirty="0"/>
              <a:t> 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12302" name="Rectangle 22"/>
          <p:cNvSpPr>
            <a:spLocks noChangeArrowheads="1"/>
          </p:cNvSpPr>
          <p:nvPr/>
        </p:nvSpPr>
        <p:spPr bwMode="auto">
          <a:xfrm>
            <a:off x="1000125" y="928688"/>
            <a:ext cx="7786688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400" b="1">
                <a:latin typeface="Times New Roman" pitchFamily="18" charset="0"/>
              </a:rPr>
              <a:t>Цели расследования факта суицида:</a:t>
            </a:r>
            <a:endParaRPr lang="ru-RU" altLang="ru-RU" sz="800" b="1"/>
          </a:p>
          <a:p>
            <a:pPr>
              <a:buFontTx/>
              <a:buChar char="•"/>
            </a:pPr>
            <a:r>
              <a:rPr lang="ru-RU" altLang="ru-RU" sz="1400">
                <a:latin typeface="Times New Roman" pitchFamily="18" charset="0"/>
              </a:rPr>
              <a:t>определить причины, условия и обстоятельства, способствовавшие совершению суицида;</a:t>
            </a:r>
            <a:endParaRPr lang="ru-RU" altLang="ru-RU" sz="800"/>
          </a:p>
          <a:p>
            <a:pPr>
              <a:buFontTx/>
              <a:buChar char="•"/>
            </a:pPr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оценить организацию и состояние профилактической работы в учреждении, взаимодействие руководителей, педагогического коллектива, специалистов социально-психологической службы с детьми и родителями</a:t>
            </a:r>
            <a:endParaRPr lang="ru-RU" altLang="ru-RU"/>
          </a:p>
        </p:txBody>
      </p:sp>
      <p:sp>
        <p:nvSpPr>
          <p:cNvPr id="12303" name="Rectangle 23"/>
          <p:cNvSpPr>
            <a:spLocks noChangeArrowheads="1"/>
          </p:cNvSpPr>
          <p:nvPr/>
        </p:nvSpPr>
        <p:spPr bwMode="auto">
          <a:xfrm>
            <a:off x="214313" y="2428875"/>
            <a:ext cx="4643437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2698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400" b="1">
                <a:latin typeface="Times New Roman" pitchFamily="18" charset="0"/>
              </a:rPr>
              <a:t>Изучаются  служебные  документы:</a:t>
            </a:r>
          </a:p>
          <a:p>
            <a:r>
              <a:rPr lang="ru-RU" altLang="ru-RU" sz="1400" i="1">
                <a:latin typeface="Times New Roman" pitchFamily="18" charset="0"/>
              </a:rPr>
              <a:t>личное дело; характеристики; объяснительные записки учащихся, друзей и близких о причинах и обстоятельствах происшедшего; материалы  изучения  состояния социально-психологического климата в образовательной организации, коллективе; материалы по организации работы специалистов службы сопровождения</a:t>
            </a:r>
            <a:endParaRPr lang="ru-RU" altLang="ru-RU" i="1">
              <a:latin typeface="Times New Roman" pitchFamily="18" charset="0"/>
            </a:endParaRPr>
          </a:p>
        </p:txBody>
      </p:sp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285750" y="4357688"/>
            <a:ext cx="485775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ru-RU" sz="1400" b="1" dirty="0">
                <a:latin typeface="+mn-lt"/>
                <a:cs typeface="Times New Roman" pitchFamily="18" charset="0"/>
              </a:rPr>
              <a:t>Изучаются  бытовые, социальные, служебные, медико-психологические и социально-психологические  факторы: </a:t>
            </a:r>
            <a:r>
              <a:rPr lang="ru-RU" sz="1400" dirty="0">
                <a:latin typeface="+mn-lt"/>
              </a:rPr>
              <a:t>социально-бытовые и  психологические условия развития личности, наличие конфликтов т.д.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14313" y="5500688"/>
            <a:ext cx="4929187" cy="1000125"/>
          </a:xfrm>
          <a:prstGeom prst="round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629082"/>
              <a:satOff val="-5942"/>
              <a:lumOff val="-6178"/>
              <a:alphaOff val="0"/>
            </a:schemeClr>
          </a:fillRef>
          <a:effectRef idx="0">
            <a:schemeClr val="accent2">
              <a:hueOff val="629082"/>
              <a:satOff val="-5942"/>
              <a:lumOff val="-6178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ru-RU" b="1" dirty="0"/>
              <a:t> 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12306" name="Rectangle 26"/>
          <p:cNvSpPr>
            <a:spLocks noChangeArrowheads="1"/>
          </p:cNvSpPr>
          <p:nvPr/>
        </p:nvSpPr>
        <p:spPr bwMode="auto">
          <a:xfrm>
            <a:off x="285750" y="5643563"/>
            <a:ext cx="485775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400" b="1">
                <a:latin typeface="Times New Roman" pitchFamily="18" charset="0"/>
                <a:cs typeface="Times New Roman" pitchFamily="18" charset="0"/>
              </a:rPr>
              <a:t>Оценка деятельности должностных лиц, ответственных за организацию работы с учащимися и педагогическим коллективом</a:t>
            </a:r>
            <a:endParaRPr lang="ru-RU" altLang="ru-RU" b="1">
              <a:latin typeface="Times New Roman" pitchFamily="18" charset="0"/>
            </a:endParaRPr>
          </a:p>
        </p:txBody>
      </p:sp>
      <p:sp>
        <p:nvSpPr>
          <p:cNvPr id="12307" name="Rectangle 27"/>
          <p:cNvSpPr>
            <a:spLocks noChangeArrowheads="1"/>
          </p:cNvSpPr>
          <p:nvPr/>
        </p:nvSpPr>
        <p:spPr bwMode="auto">
          <a:xfrm>
            <a:off x="5286375" y="2500313"/>
            <a:ext cx="3643313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400" b="1">
                <a:latin typeface="Times New Roman" pitchFamily="18" charset="0"/>
                <a:cs typeface="Times New Roman" pitchFamily="18" charset="0"/>
              </a:rPr>
              <a:t>Особое внимание  уделить:</a:t>
            </a:r>
          </a:p>
          <a:p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Роли должностных лиц в формировании здоровой социально-психологической обстановки в учреждении, где обучался ребёнок;</a:t>
            </a:r>
            <a:endParaRPr lang="ru-RU" alt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286380" y="3857628"/>
            <a:ext cx="3714776" cy="107157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indent="342900" algn="just" eaLnBrk="0" hangingPunct="0">
              <a:tabLst>
                <a:tab pos="630238" algn="l"/>
              </a:tabLst>
              <a:defRPr/>
            </a:pPr>
            <a:endParaRPr lang="ru-RU" sz="15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2311" name="Rectangle 28"/>
          <p:cNvSpPr>
            <a:spLocks noChangeArrowheads="1"/>
          </p:cNvSpPr>
          <p:nvPr/>
        </p:nvSpPr>
        <p:spPr bwMode="auto">
          <a:xfrm>
            <a:off x="5357813" y="3929063"/>
            <a:ext cx="357187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использованию должностными лицами рекомендаций психолога по работе с учащимся, совершившим самоубийство (если таковые были раньше);</a:t>
            </a:r>
            <a:endParaRPr lang="ru-RU" alt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286380" y="5072074"/>
            <a:ext cx="3714776" cy="142876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indent="342900" algn="just" eaLnBrk="0" hangingPunct="0">
              <a:tabLst>
                <a:tab pos="630238" algn="l"/>
              </a:tabLst>
              <a:defRPr/>
            </a:pPr>
            <a:endParaRPr lang="ru-RU" sz="15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2315" name="Rectangle 29"/>
          <p:cNvSpPr>
            <a:spLocks noChangeArrowheads="1"/>
          </p:cNvSpPr>
          <p:nvPr/>
        </p:nvSpPr>
        <p:spPr bwMode="auto">
          <a:xfrm>
            <a:off x="5357813" y="5143500"/>
            <a:ext cx="3286125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организации работы по диагностике, выявлению детей и подростков группы суицидального риска, психологическое сопровождение и психокоррекция лиц, имеющих суицидальные намерения</a:t>
            </a:r>
            <a:endParaRPr lang="ru-RU" altLang="ru-RU"/>
          </a:p>
        </p:txBody>
      </p:sp>
      <p:sp>
        <p:nvSpPr>
          <p:cNvPr id="12316" name="Rectangle 30"/>
          <p:cNvSpPr>
            <a:spLocks noChangeArrowheads="1"/>
          </p:cNvSpPr>
          <p:nvPr/>
        </p:nvSpPr>
        <p:spPr bwMode="auto">
          <a:xfrm>
            <a:off x="1143000" y="357188"/>
            <a:ext cx="71437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600" b="1">
                <a:latin typeface="Times New Roman" pitchFamily="18" charset="0"/>
                <a:cs typeface="Times New Roman" pitchFamily="18" charset="0"/>
              </a:rPr>
              <a:t>Служебное расследование по факту суицида </a:t>
            </a:r>
            <a:endParaRPr lang="ru-RU" altLang="ru-RU" sz="16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928688" y="285750"/>
            <a:ext cx="7772400" cy="439738"/>
          </a:xfrm>
        </p:spPr>
        <p:txBody>
          <a:bodyPr/>
          <a:lstStyle/>
          <a:p>
            <a:pPr algn="ctr">
              <a:defRPr/>
            </a:pPr>
            <a:r>
              <a:rPr lang="ru-RU" sz="2000" b="1" dirty="0" smtClean="0">
                <a:latin typeface="+mn-lt"/>
              </a:rPr>
              <a:t>Акт педагогического расследования:</a:t>
            </a:r>
          </a:p>
        </p:txBody>
      </p:sp>
      <p:pic>
        <p:nvPicPr>
          <p:cNvPr id="4" name="Picture 9" descr="Картинка 1 из 96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857224" cy="10079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Скругленный прямоугольник 4"/>
          <p:cNvSpPr/>
          <p:nvPr/>
        </p:nvSpPr>
        <p:spPr>
          <a:xfrm>
            <a:off x="1000100" y="1928802"/>
            <a:ext cx="4357718" cy="1071570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7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214942" y="785794"/>
            <a:ext cx="3571900" cy="100013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cap="all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786050" y="5786454"/>
            <a:ext cx="5000660" cy="857256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b="1" cap="all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00034" y="785794"/>
            <a:ext cx="4286280" cy="107157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ru-RU" b="1" dirty="0">
              <a:solidFill>
                <a:srgbClr val="333A1D"/>
              </a:solidFill>
              <a:cs typeface="Arial" charset="0"/>
            </a:endParaRPr>
          </a:p>
          <a:p>
            <a:pPr algn="ctr">
              <a:defRPr/>
            </a:pPr>
            <a:endParaRPr lang="ru-RU" b="1" dirty="0">
              <a:solidFill>
                <a:srgbClr val="333A1D"/>
              </a:solidFill>
              <a:cs typeface="Arial" charset="0"/>
            </a:endParaRPr>
          </a:p>
          <a:p>
            <a:pPr algn="ctr">
              <a:defRPr/>
            </a:pPr>
            <a:endParaRPr lang="ru-RU" b="1" dirty="0">
              <a:solidFill>
                <a:srgbClr val="333A1D"/>
              </a:solidFill>
              <a:cs typeface="Arial" charset="0"/>
            </a:endParaRPr>
          </a:p>
          <a:p>
            <a:pPr algn="ctr">
              <a:defRPr/>
            </a:pPr>
            <a:endParaRPr lang="ru-RU" b="1" dirty="0">
              <a:solidFill>
                <a:srgbClr val="333A1D"/>
              </a:solidFill>
              <a:cs typeface="Arial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ru-RU" sz="12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dirty="0">
              <a:solidFill>
                <a:srgbClr val="333A1D"/>
              </a:solidFill>
              <a:cs typeface="Arial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428728" y="3071810"/>
            <a:ext cx="4786346" cy="14287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857356" y="4572008"/>
            <a:ext cx="5000660" cy="114300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b="1" cap="all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334" name="Rectangle 1"/>
          <p:cNvSpPr>
            <a:spLocks noChangeArrowheads="1"/>
          </p:cNvSpPr>
          <p:nvPr/>
        </p:nvSpPr>
        <p:spPr bwMode="auto">
          <a:xfrm>
            <a:off x="642938" y="785813"/>
            <a:ext cx="371475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ru-RU" sz="1400" dirty="0">
                <a:latin typeface="+mn-lt"/>
                <a:cs typeface="Times New Roman" pitchFamily="18" charset="0"/>
              </a:rPr>
              <a:t>1. Фамилия, имя, отчество ребенка.</a:t>
            </a:r>
            <a:endParaRPr lang="ru-RU" sz="1400" dirty="0">
              <a:latin typeface="+mn-lt"/>
            </a:endParaRPr>
          </a:p>
          <a:p>
            <a:pPr eaLnBrk="0" hangingPunct="0">
              <a:buFontTx/>
              <a:buChar char="•"/>
              <a:defRPr/>
            </a:pPr>
            <a:r>
              <a:rPr lang="ru-RU" sz="1400" dirty="0">
                <a:latin typeface="+mn-lt"/>
                <a:cs typeface="Times New Roman" pitchFamily="18" charset="0"/>
              </a:rPr>
              <a:t>Район, город (село).</a:t>
            </a:r>
            <a:endParaRPr lang="ru-RU" sz="1400" dirty="0">
              <a:latin typeface="+mn-lt"/>
            </a:endParaRPr>
          </a:p>
          <a:p>
            <a:pPr eaLnBrk="0" hangingPunct="0">
              <a:buFontTx/>
              <a:buChar char="•"/>
              <a:defRPr/>
            </a:pPr>
            <a:r>
              <a:rPr lang="ru-RU" sz="1400" dirty="0">
                <a:latin typeface="+mn-lt"/>
                <a:cs typeface="Times New Roman" pitchFamily="18" charset="0"/>
              </a:rPr>
              <a:t>Пол, возраст.</a:t>
            </a:r>
            <a:endParaRPr lang="ru-RU" sz="1400" dirty="0">
              <a:latin typeface="+mn-lt"/>
            </a:endParaRPr>
          </a:p>
          <a:p>
            <a:pPr eaLnBrk="0" hangingPunct="0">
              <a:buFontTx/>
              <a:buChar char="•"/>
              <a:defRPr/>
            </a:pPr>
            <a:r>
              <a:rPr lang="ru-RU" sz="1400" dirty="0">
                <a:latin typeface="+mn-lt"/>
                <a:cs typeface="Times New Roman" pitchFamily="18" charset="0"/>
              </a:rPr>
              <a:t>Школа, класс.</a:t>
            </a:r>
            <a:r>
              <a:rPr lang="ru-RU" sz="1400" dirty="0">
                <a:latin typeface="+mn-lt"/>
              </a:rPr>
              <a:t>. </a:t>
            </a:r>
            <a:r>
              <a:rPr lang="ru-RU" sz="1400" dirty="0">
                <a:latin typeface="+mn-lt"/>
                <a:cs typeface="Times New Roman" pitchFamily="18" charset="0"/>
              </a:rPr>
              <a:t>Дата суицида. </a:t>
            </a:r>
            <a:endParaRPr lang="ru-RU" sz="1400" dirty="0">
              <a:latin typeface="+mn-lt"/>
            </a:endParaRPr>
          </a:p>
        </p:txBody>
      </p:sp>
      <p:sp>
        <p:nvSpPr>
          <p:cNvPr id="13335" name="Rectangle 2"/>
          <p:cNvSpPr>
            <a:spLocks noChangeArrowheads="1"/>
          </p:cNvSpPr>
          <p:nvPr/>
        </p:nvSpPr>
        <p:spPr bwMode="auto">
          <a:xfrm>
            <a:off x="1000125" y="1928813"/>
            <a:ext cx="40005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ru-RU" sz="1400" dirty="0">
                <a:latin typeface="+mn-lt"/>
                <a:cs typeface="Times New Roman" pitchFamily="18" charset="0"/>
              </a:rPr>
              <a:t>2. Социально-биографические сведения об ученике, индивидуально-психологические, личностные особенности учащегося, социально-психологическая характеристика ученика. </a:t>
            </a:r>
            <a:endParaRPr lang="ru-RU" dirty="0">
              <a:latin typeface="+mn-lt"/>
            </a:endParaRPr>
          </a:p>
        </p:txBody>
      </p:sp>
      <p:sp>
        <p:nvSpPr>
          <p:cNvPr id="13336" name="Rectangle 3"/>
          <p:cNvSpPr>
            <a:spLocks noChangeArrowheads="1"/>
          </p:cNvSpPr>
          <p:nvPr/>
        </p:nvSpPr>
        <p:spPr bwMode="auto">
          <a:xfrm>
            <a:off x="1428750" y="3071813"/>
            <a:ext cx="4786313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ru-RU" sz="1400" dirty="0">
                <a:latin typeface="+mn-lt"/>
                <a:cs typeface="Times New Roman" pitchFamily="18" charset="0"/>
              </a:rPr>
              <a:t>3. Место и обстоятельства совершения суицидального происшествия, причины суицида (семейные, личностные особенности, состояние здоровья (в том числе психического), взаимоотношения со сверстниками, педагогами и другие) в порядке их значимости для совершения суицидального действия.</a:t>
            </a:r>
            <a:endParaRPr lang="ru-RU" dirty="0">
              <a:latin typeface="+mn-lt"/>
            </a:endParaRPr>
          </a:p>
        </p:txBody>
      </p:sp>
      <p:sp>
        <p:nvSpPr>
          <p:cNvPr id="13337" name="Rectangle 4"/>
          <p:cNvSpPr>
            <a:spLocks noChangeArrowheads="1"/>
          </p:cNvSpPr>
          <p:nvPr/>
        </p:nvSpPr>
        <p:spPr bwMode="auto">
          <a:xfrm>
            <a:off x="1928813" y="4643438"/>
            <a:ext cx="4929187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ru-RU" sz="1400" dirty="0">
                <a:latin typeface="+mn-lt"/>
                <a:cs typeface="Times New Roman" pitchFamily="18" charset="0"/>
              </a:rPr>
              <a:t>4. Мероприятия, проведенные ранее в целях профилактики суицидов в организации, снижение влияния отрицательных факторов, формирующих суицидальные намерения.</a:t>
            </a:r>
            <a:endParaRPr lang="ru-RU" dirty="0">
              <a:latin typeface="+mn-lt"/>
            </a:endParaRPr>
          </a:p>
        </p:txBody>
      </p:sp>
      <p:sp>
        <p:nvSpPr>
          <p:cNvPr id="13338" name="Rectangle 26"/>
          <p:cNvSpPr>
            <a:spLocks noChangeArrowheads="1"/>
          </p:cNvSpPr>
          <p:nvPr/>
        </p:nvSpPr>
        <p:spPr bwMode="auto">
          <a:xfrm>
            <a:off x="2857500" y="5857875"/>
            <a:ext cx="4786313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5. План мероприятий по выводу коллектива из стрессового состояния в связи с фактом суицида в образовательной организации.</a:t>
            </a:r>
            <a:endParaRPr lang="ru-RU" altLang="ru-RU">
              <a:latin typeface="Times New Roman" pitchFamily="18" charset="0"/>
            </a:endParaRPr>
          </a:p>
        </p:txBody>
      </p:sp>
      <p:sp>
        <p:nvSpPr>
          <p:cNvPr id="13339" name="Rectangle 27"/>
          <p:cNvSpPr>
            <a:spLocks noChangeArrowheads="1"/>
          </p:cNvSpPr>
          <p:nvPr/>
        </p:nvSpPr>
        <p:spPr bwMode="auto">
          <a:xfrm>
            <a:off x="5214938" y="928688"/>
            <a:ext cx="2500312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Дата составления акта</a:t>
            </a:r>
            <a:endParaRPr lang="ru-RU" altLang="ru-RU" sz="1400">
              <a:latin typeface="Times New Roman" pitchFamily="18" charset="0"/>
            </a:endParaRPr>
          </a:p>
          <a:p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Председатель комиссии              </a:t>
            </a:r>
          </a:p>
          <a:p>
            <a:r>
              <a:rPr lang="ru-RU" altLang="ru-RU" sz="1400">
                <a:latin typeface="Times New Roman" pitchFamily="18" charset="0"/>
                <a:cs typeface="Times New Roman" pitchFamily="18" charset="0"/>
              </a:rPr>
              <a:t>Члены комиссии             </a:t>
            </a:r>
            <a:endParaRPr lang="ru-RU" altLang="ru-RU" sz="1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трелка вниз 13"/>
          <p:cNvSpPr/>
          <p:nvPr/>
        </p:nvSpPr>
        <p:spPr>
          <a:xfrm>
            <a:off x="6786578" y="3286124"/>
            <a:ext cx="1928826" cy="2857520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4429124" y="4500570"/>
            <a:ext cx="1928826" cy="1643074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2714612" y="2500306"/>
            <a:ext cx="1928826" cy="3143272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1071538" y="1714488"/>
            <a:ext cx="1928826" cy="3571900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5842" name="Заголовок 1"/>
          <p:cNvSpPr>
            <a:spLocks noGrp="1"/>
          </p:cNvSpPr>
          <p:nvPr>
            <p:ph type="title"/>
          </p:nvPr>
        </p:nvSpPr>
        <p:spPr>
          <a:xfrm>
            <a:off x="1143000" y="285750"/>
            <a:ext cx="7572375" cy="500063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endParaRPr lang="ru-RU" sz="2800" dirty="0" smtClean="0">
              <a:latin typeface="+mn-lt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14438" y="785813"/>
          <a:ext cx="7500937" cy="596106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33437"/>
                <a:gridCol w="833437"/>
                <a:gridCol w="833437"/>
                <a:gridCol w="833437"/>
                <a:gridCol w="833437"/>
                <a:gridCol w="833437"/>
                <a:gridCol w="833437"/>
                <a:gridCol w="833437"/>
                <a:gridCol w="833437"/>
              </a:tblGrid>
              <a:tr h="1634381">
                <a:tc gridSpan="9"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 marL="91439" marR="91439" marT="45725" marB="45725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6580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9" marR="91439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9" marR="91439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9" marR="91439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9" marR="91439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9" marR="91439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9" marR="91439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9" marR="91439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9" marR="91439" marT="45725" marB="45725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9" marR="91439" marT="45725" marB="45725">
                    <a:noFill/>
                  </a:tcPr>
                </a:tc>
              </a:tr>
              <a:tr h="396088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  <a:p>
                      <a:pPr lvl="0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выявление группы риска в классе, где произошёл суицид и оказание экстренной психологической помощи;</a:t>
                      </a:r>
                    </a:p>
                    <a:p>
                      <a:pPr lvl="0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работу с ближайшим окружением. Рекомендации родителям по обращению в психологическую службу (при необходимости)</a:t>
                      </a:r>
                      <a:endParaRPr lang="ru-RU" sz="1400" b="1" dirty="0" smtClean="0">
                        <a:solidFill>
                          <a:prstClr val="black"/>
                        </a:solidFill>
                      </a:endParaRPr>
                    </a:p>
                    <a:p>
                      <a:pPr lvl="0"/>
                      <a:endParaRPr lang="ru-RU" sz="1400" b="1" dirty="0" smtClean="0">
                        <a:solidFill>
                          <a:prstClr val="black"/>
                        </a:solidFill>
                      </a:endParaRPr>
                    </a:p>
                  </a:txBody>
                  <a:tcPr marL="91439" marR="91439" marT="45725" marB="45725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планирование работы по психолого-педагогическому обеспечению траурных мероприятий;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/>
                    </a:p>
                  </a:txBody>
                  <a:tcPr marL="91439" marR="91439" marT="45725" marB="45725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1" algn="just"/>
                      <a:endParaRPr kumimoji="0" lang="ru-RU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725" marB="45725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/>
                      <a:endParaRPr lang="ru-RU" sz="1400" dirty="0"/>
                    </a:p>
                  </a:txBody>
                  <a:tcPr marL="91439" marR="91439" marT="45725" marB="45725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Блок-схема: процесс 7"/>
          <p:cNvSpPr/>
          <p:nvPr/>
        </p:nvSpPr>
        <p:spPr>
          <a:xfrm>
            <a:off x="1357313" y="1000125"/>
            <a:ext cx="7358062" cy="1214438"/>
          </a:xfrm>
          <a:prstGeom prst="flowChartProcess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lvl="1" algn="just">
              <a:defRPr/>
            </a:pPr>
            <a:endParaRPr lang="ru-RU" sz="1400">
              <a:solidFill>
                <a:srgbClr val="000000"/>
              </a:solidFill>
              <a:cs typeface="Arial" pitchFamily="34" charset="0"/>
            </a:endParaRPr>
          </a:p>
          <a:p>
            <a:pPr marL="0" lvl="1" algn="just">
              <a:defRPr/>
            </a:pPr>
            <a:r>
              <a:rPr lang="ru-RU" sz="1400">
                <a:solidFill>
                  <a:srgbClr val="000000"/>
                </a:solidFill>
                <a:cs typeface="Arial" pitchFamily="34" charset="0"/>
              </a:rPr>
              <a:t>Органами местного самоуправления в сфере образования осуществляется анализ необходимых профессиональных ресурсов по выявлению группы риска детей и оказанию экстренной психологической помощи, осуществляется обращение за помощью в организации, оказывающие медицинскую, психологическую, социальную, правовую и иные виды помощи</a:t>
            </a:r>
            <a:endParaRPr lang="ru-RU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ru-RU" sz="160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9" name="Блок-схема: процесс 8"/>
          <p:cNvSpPr/>
          <p:nvPr/>
        </p:nvSpPr>
        <p:spPr>
          <a:xfrm>
            <a:off x="1143000" y="285750"/>
            <a:ext cx="7715250" cy="642938"/>
          </a:xfrm>
          <a:prstGeom prst="flowChartProcess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2000" b="1" dirty="0">
                <a:solidFill>
                  <a:schemeClr val="tx1"/>
                </a:solidFill>
              </a:rPr>
              <a:t>Психолого-педагогическое сопровождение участников образовательной среды в ситуации совершенного суицида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16" name="Picture 9" descr="Картинка 1 из 96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71538" cy="12599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" name="Блок-схема: процесс 14"/>
          <p:cNvSpPr/>
          <p:nvPr/>
        </p:nvSpPr>
        <p:spPr>
          <a:xfrm>
            <a:off x="1500188" y="2286000"/>
            <a:ext cx="7072312" cy="500063"/>
          </a:xfrm>
          <a:prstGeom prst="flowChartProcess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4373" name="Rectangle 3"/>
          <p:cNvSpPr>
            <a:spLocks noChangeArrowheads="1"/>
          </p:cNvSpPr>
          <p:nvPr/>
        </p:nvSpPr>
        <p:spPr bwMode="auto">
          <a:xfrm>
            <a:off x="1071563" y="2286000"/>
            <a:ext cx="77152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1">
              <a:buClr>
                <a:srgbClr val="000000"/>
              </a:buClr>
            </a:pPr>
            <a:r>
              <a:rPr lang="ru-RU" altLang="ru-RU" sz="1400">
                <a:solidFill>
                  <a:srgbClr val="000000"/>
                </a:solidFill>
                <a:latin typeface="Times New Roman" pitchFamily="18" charset="0"/>
              </a:rPr>
              <a:t>Специалисты органа местного самоуправления в сфере образования,  администрация образовательной организации совместно с приглашенными специалистами </a:t>
            </a:r>
            <a:r>
              <a:rPr lang="ru-RU" altLang="ru-RU" sz="1400">
                <a:latin typeface="Times New Roman" pitchFamily="18" charset="0"/>
              </a:rPr>
              <a:t>осуществляют:</a:t>
            </a:r>
            <a:endParaRPr lang="ru-RU" altLang="ru-RU"/>
          </a:p>
        </p:txBody>
      </p:sp>
      <p:sp>
        <p:nvSpPr>
          <p:cNvPr id="18" name="Блок-схема: процесс 17"/>
          <p:cNvSpPr/>
          <p:nvPr/>
        </p:nvSpPr>
        <p:spPr>
          <a:xfrm>
            <a:off x="1143000" y="214313"/>
            <a:ext cx="7715250" cy="714375"/>
          </a:xfrm>
          <a:prstGeom prst="flowChartProcess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ru-RU" sz="2000" b="1" dirty="0">
                <a:solidFill>
                  <a:schemeClr val="tx1"/>
                </a:solidFill>
              </a:rPr>
              <a:t>Психолого-педагогическое сопровождение участников образовательной среды в ситуации совершенного суицида</a:t>
            </a: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2" name="Группа 20"/>
          <p:cNvGrpSpPr/>
          <p:nvPr/>
        </p:nvGrpSpPr>
        <p:grpSpPr>
          <a:xfrm rot="5400000">
            <a:off x="3714742" y="3571878"/>
            <a:ext cx="3429029" cy="2000264"/>
            <a:chOff x="4503710" y="482842"/>
            <a:chExt cx="524394" cy="406239"/>
          </a:xfr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flat" dir="t"/>
          </a:scene3d>
        </p:grpSpPr>
        <p:sp>
          <p:nvSpPr>
            <p:cNvPr id="22" name="Стрелка вправо 21"/>
            <p:cNvSpPr/>
            <p:nvPr/>
          </p:nvSpPr>
          <p:spPr>
            <a:xfrm>
              <a:off x="4503711" y="482842"/>
              <a:ext cx="524393" cy="406239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accent5">
                <a:lumMod val="40000"/>
                <a:lumOff val="60000"/>
              </a:schemeClr>
            </a:solidFill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4681519"/>
                <a:satOff val="-5839"/>
                <a:lumOff val="1373"/>
                <a:alphaOff val="0"/>
              </a:schemeClr>
            </a:fillRef>
            <a:effectRef idx="2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Стрелка вправо 4"/>
            <p:cNvSpPr/>
            <p:nvPr/>
          </p:nvSpPr>
          <p:spPr>
            <a:xfrm rot="16200000">
              <a:off x="4539059" y="476510"/>
              <a:ext cx="377222" cy="447919"/>
            </a:xfrm>
            <a:prstGeom prst="rect">
              <a:avLst/>
            </a:prstGeom>
            <a:noFill/>
            <a:sp3d z="-8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lvl="1"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 dirty="0">
                <a:solidFill>
                  <a:prstClr val="black"/>
                </a:solidFill>
              </a:endParaRPr>
            </a:p>
            <a:p>
              <a:pPr lvl="1"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 dirty="0">
                <a:solidFill>
                  <a:prstClr val="black"/>
                </a:solidFill>
              </a:endParaRPr>
            </a:p>
            <a:p>
              <a:pPr lvl="1"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400" dirty="0">
                <a:solidFill>
                  <a:prstClr val="black"/>
                </a:solidFill>
              </a:endParaRPr>
            </a:p>
            <a:p>
              <a:pPr lvl="1"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dirty="0">
                  <a:solidFill>
                    <a:prstClr val="black"/>
                  </a:solidFill>
                </a:rPr>
                <a:t>информирование родителей</a:t>
              </a:r>
            </a:p>
            <a:p>
              <a:pPr marL="0" lvl="1"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dirty="0">
                  <a:solidFill>
                    <a:prstClr val="black"/>
                  </a:solidFill>
                </a:rPr>
                <a:t>о возможных реакциях ребенка на травму, о взаимодействии с ним в кризисных ситуациях. Информирование об имеющихся очных экстренных и кризисных психологических службах в городе (районе), крае, телефонах доверия</a:t>
              </a:r>
            </a:p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1400" dirty="0"/>
            </a:p>
          </p:txBody>
        </p:sp>
      </p:grpSp>
      <p:sp>
        <p:nvSpPr>
          <p:cNvPr id="24" name="Прямоугольник 23"/>
          <p:cNvSpPr/>
          <p:nvPr/>
        </p:nvSpPr>
        <p:spPr>
          <a:xfrm>
            <a:off x="10234613" y="2084388"/>
            <a:ext cx="2286000" cy="307975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solidFill>
                <a:prstClr val="black"/>
              </a:solidFill>
              <a:latin typeface="Times New Roman"/>
              <a:cs typeface="+mn-cs"/>
            </a:endParaRPr>
          </a:p>
        </p:txBody>
      </p:sp>
      <p:grpSp>
        <p:nvGrpSpPr>
          <p:cNvPr id="3" name="Группа 24"/>
          <p:cNvGrpSpPr/>
          <p:nvPr/>
        </p:nvGrpSpPr>
        <p:grpSpPr>
          <a:xfrm rot="5400000">
            <a:off x="6036484" y="3342036"/>
            <a:ext cx="3429020" cy="2459947"/>
            <a:chOff x="4503711" y="459586"/>
            <a:chExt cx="492288" cy="466291"/>
          </a:xfr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flat" dir="t"/>
          </a:scene3d>
        </p:grpSpPr>
        <p:sp>
          <p:nvSpPr>
            <p:cNvPr id="26" name="Стрелка вправо 25"/>
            <p:cNvSpPr/>
            <p:nvPr/>
          </p:nvSpPr>
          <p:spPr>
            <a:xfrm>
              <a:off x="4503711" y="482842"/>
              <a:ext cx="492288" cy="406239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4681519"/>
                <a:satOff val="-5839"/>
                <a:lumOff val="1373"/>
                <a:alphaOff val="0"/>
              </a:schemeClr>
            </a:fillRef>
            <a:effectRef idx="2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Стрелка вправо 4"/>
            <p:cNvSpPr/>
            <p:nvPr/>
          </p:nvSpPr>
          <p:spPr>
            <a:xfrm rot="16200000">
              <a:off x="4393637" y="569660"/>
              <a:ext cx="466291" cy="246144"/>
            </a:xfrm>
            <a:prstGeom prst="rect">
              <a:avLst/>
            </a:prstGeom>
            <a:noFill/>
            <a:sp3d z="-8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just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400" dirty="0">
                  <a:solidFill>
                    <a:prstClr val="black"/>
                  </a:solidFill>
                </a:rPr>
                <a:t>дальнейшее отслеживание психоэмоционального состояния детей в целях профилактики расстройств эмоционального спектра</a:t>
              </a:r>
            </a:p>
            <a:p>
              <a:pPr algn="just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1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2493</TotalTime>
  <Words>1293</Words>
  <Application>Microsoft Office PowerPoint</Application>
  <PresentationFormat>Экран (4:3)</PresentationFormat>
  <Paragraphs>177</Paragraphs>
  <Slides>10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20" baseType="lpstr">
      <vt:lpstr>Arial</vt:lpstr>
      <vt:lpstr>Times New Roman</vt:lpstr>
      <vt:lpstr>Wingdings 2</vt:lpstr>
      <vt:lpstr>Calibri</vt:lpstr>
      <vt:lpstr>Book Antiqua</vt:lpstr>
      <vt:lpstr>Aharoni</vt:lpstr>
      <vt:lpstr>돋움</vt:lpstr>
      <vt:lpstr>Wingdings</vt:lpstr>
      <vt:lpstr>Справедливость</vt:lpstr>
      <vt:lpstr>Диаграмма Microsoft Office Excel</vt:lpstr>
      <vt:lpstr> </vt:lpstr>
      <vt:lpstr>Презентация PowerPoint</vt:lpstr>
      <vt:lpstr>Формирование в Российской Федерации системы профилактики суицидального поведения среди несовершеннолетних</vt:lpstr>
      <vt:lpstr>Формирование в  Забайкальском крае системы профилактики суицидального поведения среди несовершеннолетних  </vt:lpstr>
      <vt:lpstr>              Цель общей профилактики  – оптимизация межличностных отношений  в образовательном учреждении, психологическое просвещение всех участников образовательного процесса по проблемам суицидального поведения </vt:lpstr>
      <vt:lpstr>Презентация PowerPoint</vt:lpstr>
      <vt:lpstr>Презентация PowerPoint</vt:lpstr>
      <vt:lpstr>Акт педагогического расследования: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И ЭФФЕКТЫ  ПЕРВОГО ЭТАПА РЕАЛИЗАЦИИ  ГОСУДАРСТВЕННОЙ  ПРОГРАММЫ «РАЗВИТИЕ ОБРАЗОВАНИЯ  ЗАБАЙКАЛЬСКОГО КРАЯ  НА 2014-2020 ГОДЫ»  И ЗАДАЧИ НА 2015 ГОД</dc:title>
  <dc:creator>user</dc:creator>
  <cp:lastModifiedBy>REvil</cp:lastModifiedBy>
  <cp:revision>301</cp:revision>
  <dcterms:created xsi:type="dcterms:W3CDTF">2014-08-18T00:19:40Z</dcterms:created>
  <dcterms:modified xsi:type="dcterms:W3CDTF">2015-02-13T03:02:32Z</dcterms:modified>
</cp:coreProperties>
</file>