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8" r:id="rId3"/>
    <p:sldId id="264" r:id="rId4"/>
    <p:sldId id="265" r:id="rId5"/>
    <p:sldId id="266" r:id="rId6"/>
    <p:sldId id="267" r:id="rId7"/>
    <p:sldId id="259" r:id="rId8"/>
    <p:sldId id="260" r:id="rId9"/>
    <p:sldId id="263" r:id="rId10"/>
    <p:sldId id="268" r:id="rId11"/>
    <p:sldId id="261" r:id="rId12"/>
    <p:sldId id="262" r:id="rId13"/>
    <p:sldId id="269" r:id="rId14"/>
    <p:sldId id="274" r:id="rId15"/>
    <p:sldId id="271" r:id="rId16"/>
    <p:sldId id="275" r:id="rId17"/>
    <p:sldId id="278" r:id="rId18"/>
    <p:sldId id="277" r:id="rId19"/>
    <p:sldId id="279" r:id="rId20"/>
    <p:sldId id="280" r:id="rId21"/>
    <p:sldId id="281" r:id="rId22"/>
    <p:sldId id="276" r:id="rId23"/>
    <p:sldId id="282" r:id="rId24"/>
    <p:sldId id="257" r:id="rId25"/>
    <p:sldId id="285" r:id="rId26"/>
    <p:sldId id="287" r:id="rId27"/>
    <p:sldId id="283" r:id="rId28"/>
    <p:sldId id="284" r:id="rId29"/>
    <p:sldId id="288" r:id="rId30"/>
    <p:sldId id="289" r:id="rId31"/>
    <p:sldId id="290" r:id="rId32"/>
    <p:sldId id="291" r:id="rId33"/>
    <p:sldId id="270" r:id="rId34"/>
    <p:sldId id="272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3712" autoAdjust="0"/>
  </p:normalViewPr>
  <p:slideViewPr>
    <p:cSldViewPr snapToGrid="0">
      <p:cViewPr varScale="1">
        <p:scale>
          <a:sx n="69" d="100"/>
          <a:sy n="69" d="100"/>
        </p:scale>
        <p:origin x="-77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5A2243-6ADC-4311-A9E7-ACA5BEA5FC7C}" type="doc">
      <dgm:prSet loTypeId="urn:microsoft.com/office/officeart/2005/8/layout/vList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FFE6B69-DE6B-47E1-8C81-B3784FDB3350}">
      <dgm:prSet custT="1"/>
      <dgm:spPr>
        <a:gradFill rotWithShape="0">
          <a:gsLst>
            <a:gs pos="0">
              <a:schemeClr val="lt1">
                <a:hueOff val="0"/>
                <a:satOff val="0"/>
                <a:lumOff val="0"/>
                <a:tint val="50000"/>
                <a:satMod val="300000"/>
                <a:alpha val="40000"/>
              </a:schemeClr>
            </a:gs>
            <a:gs pos="35000">
              <a:schemeClr val="lt1">
                <a:hueOff val="0"/>
                <a:satOff val="0"/>
                <a:lumOff val="0"/>
                <a:tint val="37000"/>
                <a:satMod val="300000"/>
                <a:alpha val="80000"/>
              </a:schemeClr>
            </a:gs>
            <a:gs pos="100000">
              <a:schemeClr val="lt1">
                <a:hueOff val="0"/>
                <a:satOff val="0"/>
                <a:lumOff val="0"/>
                <a:tint val="15000"/>
                <a:satMod val="350000"/>
                <a:alpha val="80000"/>
              </a:schemeClr>
            </a:gs>
          </a:gsLst>
        </a:gradFill>
      </dgm:spPr>
      <dgm:t>
        <a:bodyPr/>
        <a:lstStyle/>
        <a:p>
          <a:pPr algn="ctr" rtl="0"/>
          <a:r>
            <a:rPr lang="ru-RU" sz="3600" b="1" dirty="0" smtClean="0"/>
            <a:t>Для чего начаты преобразования</a:t>
          </a:r>
          <a:r>
            <a:rPr lang="ru-RU" sz="3600" dirty="0" smtClean="0"/>
            <a:t> ? </a:t>
          </a:r>
          <a:endParaRPr lang="ru-RU" sz="3600" dirty="0"/>
        </a:p>
      </dgm:t>
    </dgm:pt>
    <dgm:pt modelId="{2DA42588-AC9D-4EA6-833B-F1DD7A11DA50}" type="parTrans" cxnId="{AFEF573D-6A8A-4759-B717-CC8479E6B3A7}">
      <dgm:prSet/>
      <dgm:spPr/>
      <dgm:t>
        <a:bodyPr/>
        <a:lstStyle/>
        <a:p>
          <a:endParaRPr lang="ru-RU"/>
        </a:p>
      </dgm:t>
    </dgm:pt>
    <dgm:pt modelId="{70C92E6A-393C-4C49-9DF8-B22726AD98A2}" type="sibTrans" cxnId="{AFEF573D-6A8A-4759-B717-CC8479E6B3A7}">
      <dgm:prSet/>
      <dgm:spPr/>
      <dgm:t>
        <a:bodyPr/>
        <a:lstStyle/>
        <a:p>
          <a:endParaRPr lang="ru-RU"/>
        </a:p>
      </dgm:t>
    </dgm:pt>
    <dgm:pt modelId="{59952642-88DB-48A8-B24E-87E622B992C1}" type="pres">
      <dgm:prSet presAssocID="{F85A2243-6ADC-4311-A9E7-ACA5BEA5FC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020654-F43B-45FD-95A6-214F6A3F3276}" type="pres">
      <dgm:prSet presAssocID="{BFFE6B69-DE6B-47E1-8C81-B3784FDB33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6BB10B-4002-4D31-B779-6E8A4DF6E3F1}" type="presOf" srcId="{F85A2243-6ADC-4311-A9E7-ACA5BEA5FC7C}" destId="{59952642-88DB-48A8-B24E-87E622B992C1}" srcOrd="0" destOrd="0" presId="urn:microsoft.com/office/officeart/2005/8/layout/vList2"/>
    <dgm:cxn modelId="{AFEF573D-6A8A-4759-B717-CC8479E6B3A7}" srcId="{F85A2243-6ADC-4311-A9E7-ACA5BEA5FC7C}" destId="{BFFE6B69-DE6B-47E1-8C81-B3784FDB3350}" srcOrd="0" destOrd="0" parTransId="{2DA42588-AC9D-4EA6-833B-F1DD7A11DA50}" sibTransId="{70C92E6A-393C-4C49-9DF8-B22726AD98A2}"/>
    <dgm:cxn modelId="{68A0E2A2-342E-4A71-90D3-D470FD7FA769}" type="presOf" srcId="{BFFE6B69-DE6B-47E1-8C81-B3784FDB3350}" destId="{55020654-F43B-45FD-95A6-214F6A3F3276}" srcOrd="0" destOrd="0" presId="urn:microsoft.com/office/officeart/2005/8/layout/vList2"/>
    <dgm:cxn modelId="{EE1F9DC9-8511-4A97-8EA0-DDF06D2706D1}" type="presParOf" srcId="{59952642-88DB-48A8-B24E-87E622B992C1}" destId="{55020654-F43B-45FD-95A6-214F6A3F32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93E52-67A4-4E4E-9DF1-D01B37DA3BC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2DE5D2-5375-419F-A648-76D16D554A07}">
      <dgm:prSet/>
      <dgm:spPr/>
      <dgm:t>
        <a:bodyPr/>
        <a:lstStyle/>
        <a:p>
          <a:pPr rtl="0"/>
          <a:r>
            <a:rPr lang="ru-RU" dirty="0" smtClean="0"/>
            <a:t>Тюменская область (95,8 %), </a:t>
          </a:r>
          <a:endParaRPr lang="ru-RU" dirty="0"/>
        </a:p>
      </dgm:t>
    </dgm:pt>
    <dgm:pt modelId="{FFFFCB1E-0805-47CB-ADF9-9209A1F57B9F}" type="parTrans" cxnId="{1EA7E0F4-E0B1-46E3-A8CF-933095DCA76D}">
      <dgm:prSet/>
      <dgm:spPr/>
      <dgm:t>
        <a:bodyPr/>
        <a:lstStyle/>
        <a:p>
          <a:endParaRPr lang="ru-RU"/>
        </a:p>
      </dgm:t>
    </dgm:pt>
    <dgm:pt modelId="{22FA3450-0C3E-45B7-9FB2-8E0C1A7E31FE}" type="sibTrans" cxnId="{1EA7E0F4-E0B1-46E3-A8CF-933095DCA76D}">
      <dgm:prSet/>
      <dgm:spPr/>
      <dgm:t>
        <a:bodyPr/>
        <a:lstStyle/>
        <a:p>
          <a:endParaRPr lang="ru-RU"/>
        </a:p>
      </dgm:t>
    </dgm:pt>
    <dgm:pt modelId="{3A42E9BF-AFB4-4758-A2E1-CD77D5BF2530}">
      <dgm:prSet/>
      <dgm:spPr/>
      <dgm:t>
        <a:bodyPr/>
        <a:lstStyle/>
        <a:p>
          <a:pPr rtl="0"/>
          <a:r>
            <a:rPr lang="ru-RU" smtClean="0"/>
            <a:t>Новгородская область (82,03 %),</a:t>
          </a:r>
          <a:endParaRPr lang="ru-RU"/>
        </a:p>
      </dgm:t>
    </dgm:pt>
    <dgm:pt modelId="{B4566C47-C205-491E-8668-C3EA1690ECB3}" type="parTrans" cxnId="{D09685A1-9A73-4F5A-87F1-57E4BF7329F8}">
      <dgm:prSet/>
      <dgm:spPr/>
      <dgm:t>
        <a:bodyPr/>
        <a:lstStyle/>
        <a:p>
          <a:endParaRPr lang="ru-RU"/>
        </a:p>
      </dgm:t>
    </dgm:pt>
    <dgm:pt modelId="{D403FD7D-3AC6-474A-A7EC-4B4B7AA61EAC}" type="sibTrans" cxnId="{D09685A1-9A73-4F5A-87F1-57E4BF7329F8}">
      <dgm:prSet/>
      <dgm:spPr/>
      <dgm:t>
        <a:bodyPr/>
        <a:lstStyle/>
        <a:p>
          <a:endParaRPr lang="ru-RU"/>
        </a:p>
      </dgm:t>
    </dgm:pt>
    <dgm:pt modelId="{2F873741-03CD-47B7-B180-786D33695684}">
      <dgm:prSet/>
      <dgm:spPr/>
      <dgm:t>
        <a:bodyPr/>
        <a:lstStyle/>
        <a:p>
          <a:pPr rtl="0"/>
          <a:r>
            <a:rPr lang="ru-RU" smtClean="0"/>
            <a:t>Калининградская область (35,16 %),</a:t>
          </a:r>
          <a:endParaRPr lang="ru-RU"/>
        </a:p>
      </dgm:t>
    </dgm:pt>
    <dgm:pt modelId="{727C6D22-11F6-44F3-A0D1-AE882858086B}" type="parTrans" cxnId="{07C737B2-C57F-4B2A-8B59-F560A5A1C3D0}">
      <dgm:prSet/>
      <dgm:spPr/>
      <dgm:t>
        <a:bodyPr/>
        <a:lstStyle/>
        <a:p>
          <a:endParaRPr lang="ru-RU"/>
        </a:p>
      </dgm:t>
    </dgm:pt>
    <dgm:pt modelId="{6F71DBCB-0E3B-497D-9D4B-0700916C4CBF}" type="sibTrans" cxnId="{07C737B2-C57F-4B2A-8B59-F560A5A1C3D0}">
      <dgm:prSet/>
      <dgm:spPr/>
      <dgm:t>
        <a:bodyPr/>
        <a:lstStyle/>
        <a:p>
          <a:endParaRPr lang="ru-RU"/>
        </a:p>
      </dgm:t>
    </dgm:pt>
    <dgm:pt modelId="{32874EDE-C2EA-44B1-AEE9-7815D154ADA7}">
      <dgm:prSet/>
      <dgm:spPr/>
      <dgm:t>
        <a:bodyPr/>
        <a:lstStyle/>
        <a:p>
          <a:pPr rtl="0"/>
          <a:r>
            <a:rPr lang="ru-RU" smtClean="0"/>
            <a:t>Пермский край (23,59 %), </a:t>
          </a:r>
          <a:endParaRPr lang="ru-RU"/>
        </a:p>
      </dgm:t>
    </dgm:pt>
    <dgm:pt modelId="{9DBE8852-A036-4F83-8711-02654200CF01}" type="parTrans" cxnId="{66DE7375-EE18-46D1-B854-2EFEA07321B0}">
      <dgm:prSet/>
      <dgm:spPr/>
      <dgm:t>
        <a:bodyPr/>
        <a:lstStyle/>
        <a:p>
          <a:endParaRPr lang="ru-RU"/>
        </a:p>
      </dgm:t>
    </dgm:pt>
    <dgm:pt modelId="{0422CC23-68D8-49B6-9A96-9E41C05E8F8D}" type="sibTrans" cxnId="{66DE7375-EE18-46D1-B854-2EFEA07321B0}">
      <dgm:prSet/>
      <dgm:spPr/>
      <dgm:t>
        <a:bodyPr/>
        <a:lstStyle/>
        <a:p>
          <a:endParaRPr lang="ru-RU"/>
        </a:p>
      </dgm:t>
    </dgm:pt>
    <dgm:pt modelId="{DAE01F6A-438A-459D-B59F-5B85F55E2671}">
      <dgm:prSet/>
      <dgm:spPr/>
      <dgm:t>
        <a:bodyPr/>
        <a:lstStyle/>
        <a:p>
          <a:pPr rtl="0"/>
          <a:r>
            <a:rPr lang="ru-RU" smtClean="0"/>
            <a:t>Томская область (20,06 %). </a:t>
          </a:r>
          <a:endParaRPr lang="ru-RU"/>
        </a:p>
      </dgm:t>
    </dgm:pt>
    <dgm:pt modelId="{5FAACA37-8B2B-4C78-A99B-E1BE8F825F9C}" type="parTrans" cxnId="{669AAD24-A763-4054-92A8-E6D0E1CEAD59}">
      <dgm:prSet/>
      <dgm:spPr/>
      <dgm:t>
        <a:bodyPr/>
        <a:lstStyle/>
        <a:p>
          <a:endParaRPr lang="ru-RU"/>
        </a:p>
      </dgm:t>
    </dgm:pt>
    <dgm:pt modelId="{E75BF951-B5E8-44D0-B0CF-EB280546C711}" type="sibTrans" cxnId="{669AAD24-A763-4054-92A8-E6D0E1CEAD59}">
      <dgm:prSet/>
      <dgm:spPr/>
      <dgm:t>
        <a:bodyPr/>
        <a:lstStyle/>
        <a:p>
          <a:endParaRPr lang="ru-RU"/>
        </a:p>
      </dgm:t>
    </dgm:pt>
    <dgm:pt modelId="{DFD6724F-C5A1-4263-9ABF-229F0D408C88}" type="pres">
      <dgm:prSet presAssocID="{2DA93E52-67A4-4E4E-9DF1-D01B37DA3BC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BE8679-FAA5-4931-9E00-EE2BFF6CDB61}" type="pres">
      <dgm:prSet presAssocID="{D22DE5D2-5375-419F-A648-76D16D554A07}" presName="circle1" presStyleLbl="node1" presStyleIdx="0" presStyleCnt="5"/>
      <dgm:spPr/>
    </dgm:pt>
    <dgm:pt modelId="{B30B7EED-E476-483E-9E9C-84DD09EA8639}" type="pres">
      <dgm:prSet presAssocID="{D22DE5D2-5375-419F-A648-76D16D554A07}" presName="space" presStyleCnt="0"/>
      <dgm:spPr/>
    </dgm:pt>
    <dgm:pt modelId="{7464D003-D673-42B0-8EB1-BF2156A85C7D}" type="pres">
      <dgm:prSet presAssocID="{D22DE5D2-5375-419F-A648-76D16D554A07}" presName="rect1" presStyleLbl="alignAcc1" presStyleIdx="0" presStyleCnt="5"/>
      <dgm:spPr/>
      <dgm:t>
        <a:bodyPr/>
        <a:lstStyle/>
        <a:p>
          <a:endParaRPr lang="ru-RU"/>
        </a:p>
      </dgm:t>
    </dgm:pt>
    <dgm:pt modelId="{FFDB6744-C1F5-4088-8F12-3D12F6D92B91}" type="pres">
      <dgm:prSet presAssocID="{3A42E9BF-AFB4-4758-A2E1-CD77D5BF2530}" presName="vertSpace2" presStyleLbl="node1" presStyleIdx="0" presStyleCnt="5"/>
      <dgm:spPr/>
    </dgm:pt>
    <dgm:pt modelId="{17925000-5445-4F11-B912-04CB959ED21E}" type="pres">
      <dgm:prSet presAssocID="{3A42E9BF-AFB4-4758-A2E1-CD77D5BF2530}" presName="circle2" presStyleLbl="node1" presStyleIdx="1" presStyleCnt="5"/>
      <dgm:spPr/>
    </dgm:pt>
    <dgm:pt modelId="{5E526970-7F7E-448A-AD91-F06CCFBAFAE7}" type="pres">
      <dgm:prSet presAssocID="{3A42E9BF-AFB4-4758-A2E1-CD77D5BF2530}" presName="rect2" presStyleLbl="alignAcc1" presStyleIdx="1" presStyleCnt="5"/>
      <dgm:spPr/>
      <dgm:t>
        <a:bodyPr/>
        <a:lstStyle/>
        <a:p>
          <a:endParaRPr lang="ru-RU"/>
        </a:p>
      </dgm:t>
    </dgm:pt>
    <dgm:pt modelId="{ECC02FD9-80DD-45F4-A41B-B3A90BEBF810}" type="pres">
      <dgm:prSet presAssocID="{2F873741-03CD-47B7-B180-786D33695684}" presName="vertSpace3" presStyleLbl="node1" presStyleIdx="1" presStyleCnt="5"/>
      <dgm:spPr/>
    </dgm:pt>
    <dgm:pt modelId="{B9F56FD2-56B4-4A23-85BB-CD6B494FC7C1}" type="pres">
      <dgm:prSet presAssocID="{2F873741-03CD-47B7-B180-786D33695684}" presName="circle3" presStyleLbl="node1" presStyleIdx="2" presStyleCnt="5"/>
      <dgm:spPr/>
    </dgm:pt>
    <dgm:pt modelId="{E8597779-2F06-4AF9-A4C7-BADC2E26D10D}" type="pres">
      <dgm:prSet presAssocID="{2F873741-03CD-47B7-B180-786D33695684}" presName="rect3" presStyleLbl="alignAcc1" presStyleIdx="2" presStyleCnt="5"/>
      <dgm:spPr/>
      <dgm:t>
        <a:bodyPr/>
        <a:lstStyle/>
        <a:p>
          <a:endParaRPr lang="ru-RU"/>
        </a:p>
      </dgm:t>
    </dgm:pt>
    <dgm:pt modelId="{29DC0FDD-C9BF-4AF0-AAAF-DE6FF46745AF}" type="pres">
      <dgm:prSet presAssocID="{32874EDE-C2EA-44B1-AEE9-7815D154ADA7}" presName="vertSpace4" presStyleLbl="node1" presStyleIdx="2" presStyleCnt="5"/>
      <dgm:spPr/>
    </dgm:pt>
    <dgm:pt modelId="{4C411158-EE61-4F96-81D0-5ADD0AF9836D}" type="pres">
      <dgm:prSet presAssocID="{32874EDE-C2EA-44B1-AEE9-7815D154ADA7}" presName="circle4" presStyleLbl="node1" presStyleIdx="3" presStyleCnt="5"/>
      <dgm:spPr/>
    </dgm:pt>
    <dgm:pt modelId="{63EE0C8F-DCFE-45B3-AE36-A202C75D4730}" type="pres">
      <dgm:prSet presAssocID="{32874EDE-C2EA-44B1-AEE9-7815D154ADA7}" presName="rect4" presStyleLbl="alignAcc1" presStyleIdx="3" presStyleCnt="5"/>
      <dgm:spPr/>
      <dgm:t>
        <a:bodyPr/>
        <a:lstStyle/>
        <a:p>
          <a:endParaRPr lang="ru-RU"/>
        </a:p>
      </dgm:t>
    </dgm:pt>
    <dgm:pt modelId="{719C8363-2803-4B44-A246-0F6C21C27C5F}" type="pres">
      <dgm:prSet presAssocID="{DAE01F6A-438A-459D-B59F-5B85F55E2671}" presName="vertSpace5" presStyleLbl="node1" presStyleIdx="3" presStyleCnt="5"/>
      <dgm:spPr/>
    </dgm:pt>
    <dgm:pt modelId="{B78E871F-7E1B-481A-B234-FA83D62D693A}" type="pres">
      <dgm:prSet presAssocID="{DAE01F6A-438A-459D-B59F-5B85F55E2671}" presName="circle5" presStyleLbl="node1" presStyleIdx="4" presStyleCnt="5"/>
      <dgm:spPr/>
    </dgm:pt>
    <dgm:pt modelId="{46F38110-AD83-4300-BAD9-F1F64E535F8F}" type="pres">
      <dgm:prSet presAssocID="{DAE01F6A-438A-459D-B59F-5B85F55E2671}" presName="rect5" presStyleLbl="alignAcc1" presStyleIdx="4" presStyleCnt="5"/>
      <dgm:spPr/>
      <dgm:t>
        <a:bodyPr/>
        <a:lstStyle/>
        <a:p>
          <a:endParaRPr lang="ru-RU"/>
        </a:p>
      </dgm:t>
    </dgm:pt>
    <dgm:pt modelId="{73AB382A-A4DD-45E8-9A18-08295CB3CE65}" type="pres">
      <dgm:prSet presAssocID="{D22DE5D2-5375-419F-A648-76D16D554A07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DB91A-407C-49DC-B88A-49516783BEEA}" type="pres">
      <dgm:prSet presAssocID="{3A42E9BF-AFB4-4758-A2E1-CD77D5BF2530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48B12-946B-40DB-B70E-0EBC5A4CF661}" type="pres">
      <dgm:prSet presAssocID="{2F873741-03CD-47B7-B180-786D33695684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1DFD9-63F7-4C88-BC07-019A9C61482E}" type="pres">
      <dgm:prSet presAssocID="{32874EDE-C2EA-44B1-AEE9-7815D154ADA7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90857-E5A4-4F95-8C70-0E472BF20193}" type="pres">
      <dgm:prSet presAssocID="{DAE01F6A-438A-459D-B59F-5B85F55E2671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9B26D5-D53F-4F83-8284-D37412494AE5}" type="presOf" srcId="{3A42E9BF-AFB4-4758-A2E1-CD77D5BF2530}" destId="{5E526970-7F7E-448A-AD91-F06CCFBAFAE7}" srcOrd="0" destOrd="0" presId="urn:microsoft.com/office/officeart/2005/8/layout/target3"/>
    <dgm:cxn modelId="{66DE7375-EE18-46D1-B854-2EFEA07321B0}" srcId="{2DA93E52-67A4-4E4E-9DF1-D01B37DA3BC1}" destId="{32874EDE-C2EA-44B1-AEE9-7815D154ADA7}" srcOrd="3" destOrd="0" parTransId="{9DBE8852-A036-4F83-8711-02654200CF01}" sibTransId="{0422CC23-68D8-49B6-9A96-9E41C05E8F8D}"/>
    <dgm:cxn modelId="{669AAD24-A763-4054-92A8-E6D0E1CEAD59}" srcId="{2DA93E52-67A4-4E4E-9DF1-D01B37DA3BC1}" destId="{DAE01F6A-438A-459D-B59F-5B85F55E2671}" srcOrd="4" destOrd="0" parTransId="{5FAACA37-8B2B-4C78-A99B-E1BE8F825F9C}" sibTransId="{E75BF951-B5E8-44D0-B0CF-EB280546C711}"/>
    <dgm:cxn modelId="{1EA7E0F4-E0B1-46E3-A8CF-933095DCA76D}" srcId="{2DA93E52-67A4-4E4E-9DF1-D01B37DA3BC1}" destId="{D22DE5D2-5375-419F-A648-76D16D554A07}" srcOrd="0" destOrd="0" parTransId="{FFFFCB1E-0805-47CB-ADF9-9209A1F57B9F}" sibTransId="{22FA3450-0C3E-45B7-9FB2-8E0C1A7E31FE}"/>
    <dgm:cxn modelId="{2DA7CA17-5A41-4D0B-85D1-988941B9747F}" type="presOf" srcId="{D22DE5D2-5375-419F-A648-76D16D554A07}" destId="{73AB382A-A4DD-45E8-9A18-08295CB3CE65}" srcOrd="1" destOrd="0" presId="urn:microsoft.com/office/officeart/2005/8/layout/target3"/>
    <dgm:cxn modelId="{7E09C259-8F85-40CB-8624-CB5C6AF94A5D}" type="presOf" srcId="{3A42E9BF-AFB4-4758-A2E1-CD77D5BF2530}" destId="{CDADB91A-407C-49DC-B88A-49516783BEEA}" srcOrd="1" destOrd="0" presId="urn:microsoft.com/office/officeart/2005/8/layout/target3"/>
    <dgm:cxn modelId="{CF0F971A-B78E-4433-B6B7-E982D1E7F2D6}" type="presOf" srcId="{DAE01F6A-438A-459D-B59F-5B85F55E2671}" destId="{46F38110-AD83-4300-BAD9-F1F64E535F8F}" srcOrd="0" destOrd="0" presId="urn:microsoft.com/office/officeart/2005/8/layout/target3"/>
    <dgm:cxn modelId="{73043C62-6D3C-4F82-B9FA-B0F871474E63}" type="presOf" srcId="{2DA93E52-67A4-4E4E-9DF1-D01B37DA3BC1}" destId="{DFD6724F-C5A1-4263-9ABF-229F0D408C88}" srcOrd="0" destOrd="0" presId="urn:microsoft.com/office/officeart/2005/8/layout/target3"/>
    <dgm:cxn modelId="{4A818DA4-B1A5-44B5-B3C6-064D75CFC612}" type="presOf" srcId="{2F873741-03CD-47B7-B180-786D33695684}" destId="{F5048B12-946B-40DB-B70E-0EBC5A4CF661}" srcOrd="1" destOrd="0" presId="urn:microsoft.com/office/officeart/2005/8/layout/target3"/>
    <dgm:cxn modelId="{2D1C75D3-7736-48C1-84D4-F019ED325CE6}" type="presOf" srcId="{2F873741-03CD-47B7-B180-786D33695684}" destId="{E8597779-2F06-4AF9-A4C7-BADC2E26D10D}" srcOrd="0" destOrd="0" presId="urn:microsoft.com/office/officeart/2005/8/layout/target3"/>
    <dgm:cxn modelId="{AE73EC10-E2BC-4566-8068-32E692E2672C}" type="presOf" srcId="{DAE01F6A-438A-459D-B59F-5B85F55E2671}" destId="{C0290857-E5A4-4F95-8C70-0E472BF20193}" srcOrd="1" destOrd="0" presId="urn:microsoft.com/office/officeart/2005/8/layout/target3"/>
    <dgm:cxn modelId="{07C737B2-C57F-4B2A-8B59-F560A5A1C3D0}" srcId="{2DA93E52-67A4-4E4E-9DF1-D01B37DA3BC1}" destId="{2F873741-03CD-47B7-B180-786D33695684}" srcOrd="2" destOrd="0" parTransId="{727C6D22-11F6-44F3-A0D1-AE882858086B}" sibTransId="{6F71DBCB-0E3B-497D-9D4B-0700916C4CBF}"/>
    <dgm:cxn modelId="{D09685A1-9A73-4F5A-87F1-57E4BF7329F8}" srcId="{2DA93E52-67A4-4E4E-9DF1-D01B37DA3BC1}" destId="{3A42E9BF-AFB4-4758-A2E1-CD77D5BF2530}" srcOrd="1" destOrd="0" parTransId="{B4566C47-C205-491E-8668-C3EA1690ECB3}" sibTransId="{D403FD7D-3AC6-474A-A7EC-4B4B7AA61EAC}"/>
    <dgm:cxn modelId="{54ECAF46-64A6-407C-8488-40A41B254833}" type="presOf" srcId="{D22DE5D2-5375-419F-A648-76D16D554A07}" destId="{7464D003-D673-42B0-8EB1-BF2156A85C7D}" srcOrd="0" destOrd="0" presId="urn:microsoft.com/office/officeart/2005/8/layout/target3"/>
    <dgm:cxn modelId="{9F919479-515B-4401-BDCA-B4EBC4BD6226}" type="presOf" srcId="{32874EDE-C2EA-44B1-AEE9-7815D154ADA7}" destId="{3461DFD9-63F7-4C88-BC07-019A9C61482E}" srcOrd="1" destOrd="0" presId="urn:microsoft.com/office/officeart/2005/8/layout/target3"/>
    <dgm:cxn modelId="{0FC748F1-BE8A-4730-AA59-AE2A997E6194}" type="presOf" srcId="{32874EDE-C2EA-44B1-AEE9-7815D154ADA7}" destId="{63EE0C8F-DCFE-45B3-AE36-A202C75D4730}" srcOrd="0" destOrd="0" presId="urn:microsoft.com/office/officeart/2005/8/layout/target3"/>
    <dgm:cxn modelId="{6CDF2E2F-29C2-40AA-889E-CA0291D97D28}" type="presParOf" srcId="{DFD6724F-C5A1-4263-9ABF-229F0D408C88}" destId="{B0BE8679-FAA5-4931-9E00-EE2BFF6CDB61}" srcOrd="0" destOrd="0" presId="urn:microsoft.com/office/officeart/2005/8/layout/target3"/>
    <dgm:cxn modelId="{8D097062-8193-47CC-A5EF-9BBD3B60405D}" type="presParOf" srcId="{DFD6724F-C5A1-4263-9ABF-229F0D408C88}" destId="{B30B7EED-E476-483E-9E9C-84DD09EA8639}" srcOrd="1" destOrd="0" presId="urn:microsoft.com/office/officeart/2005/8/layout/target3"/>
    <dgm:cxn modelId="{6E7BCA9E-61C5-46C7-8A1A-E2E4BC49C8C4}" type="presParOf" srcId="{DFD6724F-C5A1-4263-9ABF-229F0D408C88}" destId="{7464D003-D673-42B0-8EB1-BF2156A85C7D}" srcOrd="2" destOrd="0" presId="urn:microsoft.com/office/officeart/2005/8/layout/target3"/>
    <dgm:cxn modelId="{8D2F9547-87EC-4DE5-A6D5-8F907FDA2A9F}" type="presParOf" srcId="{DFD6724F-C5A1-4263-9ABF-229F0D408C88}" destId="{FFDB6744-C1F5-4088-8F12-3D12F6D92B91}" srcOrd="3" destOrd="0" presId="urn:microsoft.com/office/officeart/2005/8/layout/target3"/>
    <dgm:cxn modelId="{C1D6AF85-2AF2-4A51-A79E-BA98AB5E7949}" type="presParOf" srcId="{DFD6724F-C5A1-4263-9ABF-229F0D408C88}" destId="{17925000-5445-4F11-B912-04CB959ED21E}" srcOrd="4" destOrd="0" presId="urn:microsoft.com/office/officeart/2005/8/layout/target3"/>
    <dgm:cxn modelId="{8245941F-F825-4926-B253-4CED8A71781C}" type="presParOf" srcId="{DFD6724F-C5A1-4263-9ABF-229F0D408C88}" destId="{5E526970-7F7E-448A-AD91-F06CCFBAFAE7}" srcOrd="5" destOrd="0" presId="urn:microsoft.com/office/officeart/2005/8/layout/target3"/>
    <dgm:cxn modelId="{1DE4E25B-5CD6-4197-985B-75CA95697E1E}" type="presParOf" srcId="{DFD6724F-C5A1-4263-9ABF-229F0D408C88}" destId="{ECC02FD9-80DD-45F4-A41B-B3A90BEBF810}" srcOrd="6" destOrd="0" presId="urn:microsoft.com/office/officeart/2005/8/layout/target3"/>
    <dgm:cxn modelId="{198CDEE2-E99E-4B21-BC15-CA1B4DBFA136}" type="presParOf" srcId="{DFD6724F-C5A1-4263-9ABF-229F0D408C88}" destId="{B9F56FD2-56B4-4A23-85BB-CD6B494FC7C1}" srcOrd="7" destOrd="0" presId="urn:microsoft.com/office/officeart/2005/8/layout/target3"/>
    <dgm:cxn modelId="{EDB8527D-5747-4667-9585-4EE6B3C2EB63}" type="presParOf" srcId="{DFD6724F-C5A1-4263-9ABF-229F0D408C88}" destId="{E8597779-2F06-4AF9-A4C7-BADC2E26D10D}" srcOrd="8" destOrd="0" presId="urn:microsoft.com/office/officeart/2005/8/layout/target3"/>
    <dgm:cxn modelId="{EFBE4148-1A52-407C-B788-9AAB1E75EC1F}" type="presParOf" srcId="{DFD6724F-C5A1-4263-9ABF-229F0D408C88}" destId="{29DC0FDD-C9BF-4AF0-AAAF-DE6FF46745AF}" srcOrd="9" destOrd="0" presId="urn:microsoft.com/office/officeart/2005/8/layout/target3"/>
    <dgm:cxn modelId="{8574328C-7AFF-461A-8FBC-732DE5DB5410}" type="presParOf" srcId="{DFD6724F-C5A1-4263-9ABF-229F0D408C88}" destId="{4C411158-EE61-4F96-81D0-5ADD0AF9836D}" srcOrd="10" destOrd="0" presId="urn:microsoft.com/office/officeart/2005/8/layout/target3"/>
    <dgm:cxn modelId="{E27026FF-CB9A-4213-9943-F6F70B93FBBC}" type="presParOf" srcId="{DFD6724F-C5A1-4263-9ABF-229F0D408C88}" destId="{63EE0C8F-DCFE-45B3-AE36-A202C75D4730}" srcOrd="11" destOrd="0" presId="urn:microsoft.com/office/officeart/2005/8/layout/target3"/>
    <dgm:cxn modelId="{ED2055DF-1593-4A41-955E-AAC7F3C8A511}" type="presParOf" srcId="{DFD6724F-C5A1-4263-9ABF-229F0D408C88}" destId="{719C8363-2803-4B44-A246-0F6C21C27C5F}" srcOrd="12" destOrd="0" presId="urn:microsoft.com/office/officeart/2005/8/layout/target3"/>
    <dgm:cxn modelId="{E63D6738-65E5-49E1-B406-B0718879B472}" type="presParOf" srcId="{DFD6724F-C5A1-4263-9ABF-229F0D408C88}" destId="{B78E871F-7E1B-481A-B234-FA83D62D693A}" srcOrd="13" destOrd="0" presId="urn:microsoft.com/office/officeart/2005/8/layout/target3"/>
    <dgm:cxn modelId="{E9655694-4581-4CE9-89D5-88EF8DCE5ADB}" type="presParOf" srcId="{DFD6724F-C5A1-4263-9ABF-229F0D408C88}" destId="{46F38110-AD83-4300-BAD9-F1F64E535F8F}" srcOrd="14" destOrd="0" presId="urn:microsoft.com/office/officeart/2005/8/layout/target3"/>
    <dgm:cxn modelId="{3DF166CB-CC03-46C6-B1D0-24C33085C304}" type="presParOf" srcId="{DFD6724F-C5A1-4263-9ABF-229F0D408C88}" destId="{73AB382A-A4DD-45E8-9A18-08295CB3CE65}" srcOrd="15" destOrd="0" presId="urn:microsoft.com/office/officeart/2005/8/layout/target3"/>
    <dgm:cxn modelId="{CD357252-15DB-48C8-AE75-80F676C1EAC7}" type="presParOf" srcId="{DFD6724F-C5A1-4263-9ABF-229F0D408C88}" destId="{CDADB91A-407C-49DC-B88A-49516783BEEA}" srcOrd="16" destOrd="0" presId="urn:microsoft.com/office/officeart/2005/8/layout/target3"/>
    <dgm:cxn modelId="{395B312A-6443-46E9-B9B3-17AA19DAF8E4}" type="presParOf" srcId="{DFD6724F-C5A1-4263-9ABF-229F0D408C88}" destId="{F5048B12-946B-40DB-B70E-0EBC5A4CF661}" srcOrd="17" destOrd="0" presId="urn:microsoft.com/office/officeart/2005/8/layout/target3"/>
    <dgm:cxn modelId="{4FD3053F-8383-4B2A-AA9C-C74CACACDFCD}" type="presParOf" srcId="{DFD6724F-C5A1-4263-9ABF-229F0D408C88}" destId="{3461DFD9-63F7-4C88-BC07-019A9C61482E}" srcOrd="18" destOrd="0" presId="urn:microsoft.com/office/officeart/2005/8/layout/target3"/>
    <dgm:cxn modelId="{05DC14E3-44AF-4C50-86EF-D075D225A9B4}" type="presParOf" srcId="{DFD6724F-C5A1-4263-9ABF-229F0D408C88}" destId="{C0290857-E5A4-4F95-8C70-0E472BF2019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A22C81-5F1F-4064-AC57-B349B260DB9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3DBC8C-08CD-462E-A565-A5BEF05E1CE6}" type="pres">
      <dgm:prSet presAssocID="{82A22C81-5F1F-4064-AC57-B349B260DB9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798F65F6-D23B-4958-AD56-ABDACD02AA60}" type="presOf" srcId="{82A22C81-5F1F-4064-AC57-B349B260DB90}" destId="{093DBC8C-08CD-462E-A565-A5BEF05E1C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20654-F43B-45FD-95A6-214F6A3F3276}">
      <dsp:nvSpPr>
        <dsp:cNvPr id="0" name=""/>
        <dsp:cNvSpPr/>
      </dsp:nvSpPr>
      <dsp:spPr>
        <a:xfrm>
          <a:off x="0" y="1047784"/>
          <a:ext cx="8229600" cy="1216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tint val="50000"/>
                <a:satMod val="300000"/>
                <a:alpha val="40000"/>
              </a:schemeClr>
            </a:gs>
            <a:gs pos="35000">
              <a:schemeClr val="lt1">
                <a:hueOff val="0"/>
                <a:satOff val="0"/>
                <a:lumOff val="0"/>
                <a:tint val="37000"/>
                <a:satMod val="300000"/>
                <a:alpha val="80000"/>
              </a:schemeClr>
            </a:gs>
            <a:gs pos="100000">
              <a:schemeClr val="lt1">
                <a:hueOff val="0"/>
                <a:satOff val="0"/>
                <a:lumOff val="0"/>
                <a:tint val="15000"/>
                <a:satMod val="350000"/>
                <a:alpha val="8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Для чего начаты преобразования</a:t>
          </a:r>
          <a:r>
            <a:rPr lang="ru-RU" sz="3600" kern="1200" dirty="0" smtClean="0"/>
            <a:t> ? </a:t>
          </a:r>
          <a:endParaRPr lang="ru-RU" sz="3600" kern="1200" dirty="0"/>
        </a:p>
      </dsp:txBody>
      <dsp:txXfrm>
        <a:off x="59399" y="1107183"/>
        <a:ext cx="8110802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E8679-FAA5-4931-9E00-EE2BFF6CDB61}">
      <dsp:nvSpPr>
        <dsp:cNvPr id="0" name=""/>
        <dsp:cNvSpPr/>
      </dsp:nvSpPr>
      <dsp:spPr>
        <a:xfrm>
          <a:off x="0" y="0"/>
          <a:ext cx="4343400" cy="4343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4D003-D673-42B0-8EB1-BF2156A85C7D}">
      <dsp:nvSpPr>
        <dsp:cNvPr id="0" name=""/>
        <dsp:cNvSpPr/>
      </dsp:nvSpPr>
      <dsp:spPr>
        <a:xfrm>
          <a:off x="2171700" y="0"/>
          <a:ext cx="6057899" cy="434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Тюменская область (95,8 %), </a:t>
          </a:r>
          <a:endParaRPr lang="ru-RU" sz="2800" kern="1200" dirty="0"/>
        </a:p>
      </dsp:txBody>
      <dsp:txXfrm>
        <a:off x="2171700" y="0"/>
        <a:ext cx="6057899" cy="694944"/>
      </dsp:txXfrm>
    </dsp:sp>
    <dsp:sp modelId="{17925000-5445-4F11-B912-04CB959ED21E}">
      <dsp:nvSpPr>
        <dsp:cNvPr id="0" name=""/>
        <dsp:cNvSpPr/>
      </dsp:nvSpPr>
      <dsp:spPr>
        <a:xfrm>
          <a:off x="456057" y="694944"/>
          <a:ext cx="3431286" cy="34312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26970-7F7E-448A-AD91-F06CCFBAFAE7}">
      <dsp:nvSpPr>
        <dsp:cNvPr id="0" name=""/>
        <dsp:cNvSpPr/>
      </dsp:nvSpPr>
      <dsp:spPr>
        <a:xfrm>
          <a:off x="2171700" y="694944"/>
          <a:ext cx="6057899" cy="34312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Новгородская область (82,03 %),</a:t>
          </a:r>
          <a:endParaRPr lang="ru-RU" sz="2800" kern="1200"/>
        </a:p>
      </dsp:txBody>
      <dsp:txXfrm>
        <a:off x="2171700" y="694944"/>
        <a:ext cx="6057899" cy="694943"/>
      </dsp:txXfrm>
    </dsp:sp>
    <dsp:sp modelId="{B9F56FD2-56B4-4A23-85BB-CD6B494FC7C1}">
      <dsp:nvSpPr>
        <dsp:cNvPr id="0" name=""/>
        <dsp:cNvSpPr/>
      </dsp:nvSpPr>
      <dsp:spPr>
        <a:xfrm>
          <a:off x="912113" y="1389887"/>
          <a:ext cx="2519172" cy="25191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97779-2F06-4AF9-A4C7-BADC2E26D10D}">
      <dsp:nvSpPr>
        <dsp:cNvPr id="0" name=""/>
        <dsp:cNvSpPr/>
      </dsp:nvSpPr>
      <dsp:spPr>
        <a:xfrm>
          <a:off x="2171700" y="1389887"/>
          <a:ext cx="6057899" cy="25191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Калининградская область (35,16 %),</a:t>
          </a:r>
          <a:endParaRPr lang="ru-RU" sz="2800" kern="1200"/>
        </a:p>
      </dsp:txBody>
      <dsp:txXfrm>
        <a:off x="2171700" y="1389887"/>
        <a:ext cx="6057899" cy="694944"/>
      </dsp:txXfrm>
    </dsp:sp>
    <dsp:sp modelId="{4C411158-EE61-4F96-81D0-5ADD0AF9836D}">
      <dsp:nvSpPr>
        <dsp:cNvPr id="0" name=""/>
        <dsp:cNvSpPr/>
      </dsp:nvSpPr>
      <dsp:spPr>
        <a:xfrm>
          <a:off x="1368171" y="2084832"/>
          <a:ext cx="1607058" cy="16070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E0C8F-DCFE-45B3-AE36-A202C75D4730}">
      <dsp:nvSpPr>
        <dsp:cNvPr id="0" name=""/>
        <dsp:cNvSpPr/>
      </dsp:nvSpPr>
      <dsp:spPr>
        <a:xfrm>
          <a:off x="2171700" y="2084832"/>
          <a:ext cx="6057899" cy="1607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Пермский край (23,59 %), </a:t>
          </a:r>
          <a:endParaRPr lang="ru-RU" sz="2800" kern="1200"/>
        </a:p>
      </dsp:txBody>
      <dsp:txXfrm>
        <a:off x="2171700" y="2084832"/>
        <a:ext cx="6057899" cy="694944"/>
      </dsp:txXfrm>
    </dsp:sp>
    <dsp:sp modelId="{B78E871F-7E1B-481A-B234-FA83D62D693A}">
      <dsp:nvSpPr>
        <dsp:cNvPr id="0" name=""/>
        <dsp:cNvSpPr/>
      </dsp:nvSpPr>
      <dsp:spPr>
        <a:xfrm>
          <a:off x="1824228" y="2779776"/>
          <a:ext cx="694944" cy="6949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38110-AD83-4300-BAD9-F1F64E535F8F}">
      <dsp:nvSpPr>
        <dsp:cNvPr id="0" name=""/>
        <dsp:cNvSpPr/>
      </dsp:nvSpPr>
      <dsp:spPr>
        <a:xfrm>
          <a:off x="2171700" y="2779776"/>
          <a:ext cx="6057899" cy="6949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Томская область (20,06 %). </a:t>
          </a:r>
          <a:endParaRPr lang="ru-RU" sz="2800" kern="1200"/>
        </a:p>
      </dsp:txBody>
      <dsp:txXfrm>
        <a:off x="2171700" y="2779776"/>
        <a:ext cx="6057899" cy="6949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F8623-9697-434F-B6DA-8420F856DF3E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1AAFF-091F-421E-9EDE-4E733B43E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26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соответствии с законом повсеместная</a:t>
            </a:r>
            <a:r>
              <a:rPr lang="ru-RU" baseline="0" dirty="0" smtClean="0"/>
              <a:t> реализация положений данного закона должна была начаться с 1 июля 2012 г.,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Сформированная к концу 2011 года нормативно-правовая база, а также своевременно принятые решения о разделении учреждений на три типа (казенные, бюджетные и автономные) позволили сократить на федеральном уровне и в большинстве субъектов Российской Федерации переходный период, установленный Федеральным законом N 83-ФЗ, и изменить формат финансового обеспечения деятельности государственных (муниципальных) учреждений уже с 1 января 2012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884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Достижение установленных показателей качества может являться основанием для увеличения объема государственного (муниципального) задания, а также для премирования руководителя и работников учреждения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68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06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Данная цель не будет достигнута, пока не определится бенефициарий (</a:t>
            </a:r>
            <a:r>
              <a:rPr lang="ru-RU" dirty="0" err="1" smtClean="0"/>
              <a:t>выгодополучатель</a:t>
            </a:r>
            <a:r>
              <a:rPr lang="ru-RU" dirty="0" smtClean="0"/>
              <a:t>) от этого закона. Им должны</a:t>
            </a:r>
            <a:r>
              <a:rPr lang="ru-RU" baseline="0" dirty="0" smtClean="0"/>
              <a:t> </a:t>
            </a:r>
            <a:r>
              <a:rPr lang="ru-RU" dirty="0" smtClean="0"/>
              <a:t> стать родители. Когда они будут задавать вопрос «Почему снижается финансирование учреждения, насколько это приведет к снижению качества образования»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70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SzTx/>
            </a:pPr>
            <a:fld id="{599FFD92-5928-4F66-959E-A43FBC680549}" type="slidenum">
              <a:rPr lang="ru-RU" altLang="ru-RU"/>
              <a:pPr algn="r" eaLnBrk="1" hangingPunct="1">
                <a:spcBef>
                  <a:spcPct val="20000"/>
                </a:spcBef>
                <a:buSzTx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026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SzTx/>
            </a:pPr>
            <a:fld id="{3598E702-9FF4-485F-B6FE-61DABFC184D4}" type="slidenum">
              <a:rPr lang="en-US" altLang="ru-RU"/>
              <a:pPr algn="r" eaLnBrk="1" hangingPunct="1">
                <a:spcBef>
                  <a:spcPct val="20000"/>
                </a:spcBef>
                <a:buSzTx/>
              </a:pPr>
              <a:t>4</a:t>
            </a:fld>
            <a:endParaRPr lang="en-US" alt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41363"/>
            <a:ext cx="6608763" cy="371792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4705350"/>
            <a:ext cx="5330825" cy="4457700"/>
          </a:xfrm>
          <a:noFill/>
        </p:spPr>
        <p:txBody>
          <a:bodyPr/>
          <a:lstStyle/>
          <a:p>
            <a:pPr eaLnBrk="1" hangingPunct="1"/>
            <a:r>
              <a:rPr lang="ru-RU" altLang="ru-RU" dirty="0" smtClean="0"/>
              <a:t>Одобрена постановлением правительства РФ от 22 мая 2004 №249.</a:t>
            </a: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630839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SzTx/>
            </a:pPr>
            <a:fld id="{88E73716-384B-47F5-BDE4-FB3DD020E799}" type="slidenum">
              <a:rPr lang="en-US" altLang="ru-RU"/>
              <a:pPr algn="r" eaLnBrk="1" hangingPunct="1">
                <a:spcBef>
                  <a:spcPct val="20000"/>
                </a:spcBef>
                <a:buSzTx/>
              </a:pPr>
              <a:t>5</a:t>
            </a:fld>
            <a:endParaRPr lang="en-US" alt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41363"/>
            <a:ext cx="6608763" cy="371792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4705350"/>
            <a:ext cx="5330825" cy="4457700"/>
          </a:xfrm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2102592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l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SzTx/>
            </a:pPr>
            <a:fld id="{D16C3252-9786-46AD-ABDF-F89A49AEC348}" type="slidenum">
              <a:rPr lang="en-US" altLang="ru-RU"/>
              <a:pPr algn="r" eaLnBrk="1" hangingPunct="1">
                <a:spcBef>
                  <a:spcPct val="20000"/>
                </a:spcBef>
                <a:buSzTx/>
              </a:pPr>
              <a:t>6</a:t>
            </a:fld>
            <a:endParaRPr lang="en-US" alt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41363"/>
            <a:ext cx="6608763" cy="371792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4705350"/>
            <a:ext cx="5330825" cy="4457700"/>
          </a:xfrm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469098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 ошибочным при принятии решения об отнесении учреждения к тому или иному типу является следующий подход: отсутствует приносящая доход деятельность - казенное учреждение, могут оказываться платные услуги - бюджетное или автономное учреждение.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90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173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 перечни услуг и работ, сформированные по единому принципу, должны существенно упростить работу по составлению и финансовому обеспечению государственного (муниципального) задания для каждого учреждения и сделать прозрачным подход к определению стоимости государственных (муниципальных) услуг.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в целях финансового обеспечения конституционных гарантий по предоставлению гражданам в соответствии с установленными стандартами государственных (муниципальных) услуг независимо от места их оказания требуется сформировать единый подход к определению аналогичных услуг.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этим Федеральным законом от 23.07.2013 N 252-ФЗ (далее - Федеральный закон N 252-ФЗ) были внесены изменения в статью 69.2 Бюджетного кодекса Российской Федерации, которыми вводится норма для всех публично-правовых образований о необходимости формирования государственных (муниципальных) заданий на основе ведомственных перечней государственных (муниципальных) услуг и работ.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Ведомственные перечни будут формироваться на основании базовых (отраслевых) перечней государственных и муниципальных услуг и работ, утвержденных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деятельности, которые будут действовать для всех публично-правовых образований.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AAFF-091F-421E-9EDE-4E733B43E54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25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778250" y="9409113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013" tIns="45508" rIns="91013" bIns="45508" anchor="b"/>
          <a:lstStyle>
            <a:lvl1pPr algn="l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l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l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l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l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20000"/>
              </a:spcBef>
              <a:buSzTx/>
            </a:pPr>
            <a:fld id="{DF105223-7F26-4887-A029-595D663977B4}" type="slidenum">
              <a:rPr lang="ru-RU" altLang="ru-RU" b="1">
                <a:latin typeface="Arial Unicode MS" panose="020B0604020202020204" pitchFamily="34" charset="-128"/>
              </a:rPr>
              <a:pPr algn="r">
                <a:spcBef>
                  <a:spcPct val="20000"/>
                </a:spcBef>
                <a:buSzTx/>
              </a:pPr>
              <a:t>23</a:t>
            </a:fld>
            <a:endParaRPr lang="ru-RU" altLang="ru-RU" b="1">
              <a:latin typeface="Arial Unicode MS" panose="020B0604020202020204" pitchFamily="34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8" y="742950"/>
            <a:ext cx="6604000" cy="37147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 перечни услуг и работ, сформированные по единому принципу, должны существенно упростить работу по составлению и финансовому обеспечению государственного (муниципального) задания для каждого учреждения и сделать прозрачным подход к определению стоимости государственных (муниципальных) услуг.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в целях финансового обеспечения конституционных гарантий по предоставлению гражданам в соответствии с установленными стандартами государственных (муниципальных) услуг независимо от места их оказания требуется сформировать единый подход к определению аналогичных услуг.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этим Федеральным законом от 23.07.2013 N 252-ФЗ (далее - Федеральный закон N 252-ФЗ) были внесены изменения в статью 69.2 Бюджетного кодекса Российской Федерации, которыми вводится норма для всех публично-правовых образований о необходимости формирования государственных (муниципальных) заданий на основе ведомственных перечней государственных (муниципальных) услуг и работ.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Ведомственные перечни будут формироваться на основании базовых (отраслевых) перечней государственных и муниципальных услуг и работ, утвержденных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деятельности, которые будут действовать для всех публично-правовых образований.</a:t>
            </a:r>
          </a:p>
        </p:txBody>
      </p:sp>
    </p:spTree>
    <p:extLst>
      <p:ext uri="{BB962C8B-B14F-4D97-AF65-F5344CB8AC3E}">
        <p14:creationId xmlns:p14="http://schemas.microsoft.com/office/powerpoint/2010/main" val="134863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63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334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83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51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860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21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07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43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6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65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58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8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25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73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6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5AB8EA-9C6C-4CAD-A269-02FBEDFCC9F3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535A27-F39A-400C-BFB5-8000F10C3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40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9762" y="605153"/>
            <a:ext cx="9612230" cy="26161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Отдельные вопросы реализации образовательными организациями ФЗ-83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7" y="4702629"/>
            <a:ext cx="6987645" cy="6821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12 февраля 2015 г., Чита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645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1981200" y="685801"/>
            <a:ext cx="8229600" cy="798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mtClean="0"/>
              <a:t>Наибольшая доля автономных ОУ в следующих регионах</a:t>
            </a:r>
            <a:br>
              <a:rPr lang="ru-RU" altLang="ru-RU" smtClean="0"/>
            </a:br>
            <a:endParaRPr lang="ru-RU" altLang="ru-RU" smtClean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6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buClr>
                <a:srgbClr val="CC0000"/>
              </a:buClr>
              <a:buBlip>
                <a:blip r:embed="rId7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7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7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7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7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7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7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7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7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503F03F-6F66-4DC1-9E3F-7DDAFA7B747E}" type="slidenum">
              <a:rPr lang="ru-RU" altLang="ru-RU" sz="1000"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ru-RU" altLang="ru-RU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7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81625"/>
            <a:ext cx="12192000" cy="537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4632" y="160421"/>
            <a:ext cx="10026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Численность казенных учреждений</a:t>
            </a:r>
          </a:p>
          <a:p>
            <a:pPr algn="ctr"/>
            <a:r>
              <a:rPr lang="ru-RU" sz="2800" b="1" i="1" dirty="0" smtClean="0"/>
              <a:t> в сфере образования  Забайкальского края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5060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5552" y="0"/>
            <a:ext cx="10996448" cy="83418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Список казенных образовательных учреждений Забайкальского края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3579" y="609600"/>
            <a:ext cx="10828421" cy="6248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800" b="1" dirty="0" err="1" smtClean="0"/>
              <a:t>Карымский</a:t>
            </a:r>
            <a:r>
              <a:rPr lang="ru-RU" sz="2800" b="1" dirty="0" smtClean="0"/>
              <a:t> район:</a:t>
            </a:r>
          </a:p>
          <a:p>
            <a:r>
              <a:rPr lang="ru-RU" dirty="0" smtClean="0"/>
              <a:t>Муниципальное казённое вечернее (сменное) общеобразовательное учреждение «Вечерняя (сменная) общеобразовательная школа п. </a:t>
            </a:r>
            <a:r>
              <a:rPr lang="ru-RU" dirty="0" err="1" smtClean="0"/>
              <a:t>Карымское</a:t>
            </a:r>
            <a:r>
              <a:rPr lang="ru-RU" dirty="0" smtClean="0"/>
              <a:t>»</a:t>
            </a:r>
          </a:p>
          <a:p>
            <a:r>
              <a:rPr lang="ru-RU" dirty="0"/>
              <a:t>Муниципальное общеобразовательное учреждение </a:t>
            </a:r>
            <a:r>
              <a:rPr lang="ru-RU" dirty="0" smtClean="0"/>
              <a:t>«Основная </a:t>
            </a:r>
            <a:r>
              <a:rPr lang="ru-RU" dirty="0"/>
              <a:t>общеобразовательная школа </a:t>
            </a:r>
            <a:r>
              <a:rPr lang="ru-RU" dirty="0" err="1" smtClean="0"/>
              <a:t>с.Кадахта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Муниципальное общеобразовательное учреждение «Основная общеобразовательная школа </a:t>
            </a:r>
            <a:r>
              <a:rPr lang="ru-RU" dirty="0" err="1" smtClean="0"/>
              <a:t>с.Кайдалово</a:t>
            </a:r>
            <a:r>
              <a:rPr lang="ru-RU" dirty="0" smtClean="0"/>
              <a:t>»</a:t>
            </a:r>
          </a:p>
          <a:p>
            <a:r>
              <a:rPr lang="ru-RU" dirty="0"/>
              <a:t>Муниципальное общеобразовательное учреждение </a:t>
            </a:r>
            <a:r>
              <a:rPr lang="ru-RU" dirty="0" smtClean="0"/>
              <a:t>«Основная </a:t>
            </a:r>
            <a:r>
              <a:rPr lang="ru-RU" dirty="0"/>
              <a:t>общеобразовательная школа с. </a:t>
            </a:r>
            <a:r>
              <a:rPr lang="ru-RU" dirty="0" smtClean="0"/>
              <a:t>Маяки»</a:t>
            </a:r>
          </a:p>
          <a:p>
            <a:r>
              <a:rPr lang="ru-RU" dirty="0"/>
              <a:t>Муниципальное общеобразовательное учреждение </a:t>
            </a:r>
            <a:r>
              <a:rPr lang="ru-RU" dirty="0" smtClean="0"/>
              <a:t>«Основная </a:t>
            </a:r>
            <a:r>
              <a:rPr lang="ru-RU" dirty="0"/>
              <a:t>общеобразовательная школа № 5 </a:t>
            </a:r>
            <a:r>
              <a:rPr lang="ru-RU" dirty="0" err="1" smtClean="0"/>
              <a:t>п.Дарасун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Муниципальное общеобразовательное учреждение «Основная общеобразовательная школа </a:t>
            </a:r>
            <a:r>
              <a:rPr lang="ru-RU" dirty="0" err="1" smtClean="0"/>
              <a:t>С.Новодоронинск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Муниципальное общеобразовательное учреждение "Основная общеобразовательная школа </a:t>
            </a:r>
            <a:r>
              <a:rPr lang="ru-RU" dirty="0" err="1" smtClean="0"/>
              <a:t>С.Жимбира</a:t>
            </a:r>
            <a:r>
              <a:rPr lang="ru-RU" dirty="0" smtClean="0"/>
              <a:t>"</a:t>
            </a:r>
          </a:p>
          <a:p>
            <a:pPr marL="0" indent="0">
              <a:buNone/>
            </a:pPr>
            <a:r>
              <a:rPr lang="ru-RU" sz="2900" b="1" dirty="0" err="1" smtClean="0"/>
              <a:t>г.Краснокаменск</a:t>
            </a:r>
            <a:r>
              <a:rPr lang="ru-RU" sz="2900" b="1" dirty="0" smtClean="0"/>
              <a:t> и </a:t>
            </a:r>
            <a:r>
              <a:rPr lang="ru-RU" sz="2900" b="1" dirty="0" err="1" smtClean="0"/>
              <a:t>Краснокаменский</a:t>
            </a:r>
            <a:r>
              <a:rPr lang="ru-RU" sz="2900" b="1" dirty="0" smtClean="0"/>
              <a:t> район</a:t>
            </a:r>
          </a:p>
          <a:p>
            <a:r>
              <a:rPr lang="ru-RU" dirty="0" smtClean="0"/>
              <a:t>Муниципальное </a:t>
            </a:r>
            <a:r>
              <a:rPr lang="ru-RU" dirty="0"/>
              <a:t>казенное специальное (коррекционное) образовательное учреждение для обучающихся, воспитанников с ограниченными возможностями здоровья "Специальная (коррекционная) общеобразовательная школа № </a:t>
            </a:r>
            <a:r>
              <a:rPr lang="ru-RU" dirty="0" smtClean="0"/>
              <a:t>10«</a:t>
            </a:r>
          </a:p>
          <a:p>
            <a:pPr marL="0" indent="0">
              <a:buNone/>
            </a:pPr>
            <a:r>
              <a:rPr lang="ru-RU" sz="2900" b="1" dirty="0" smtClean="0"/>
              <a:t>Нерчинский район</a:t>
            </a:r>
          </a:p>
          <a:p>
            <a:r>
              <a:rPr lang="ru-RU" dirty="0"/>
              <a:t>Муниципальное казённое вечернее (сменное) общеобразовательное учреждение "Вечерняя (сменная) общеобразовательная школа </a:t>
            </a:r>
            <a:r>
              <a:rPr lang="ru-RU" dirty="0" err="1" smtClean="0"/>
              <a:t>г.Нерчинск</a:t>
            </a:r>
            <a:r>
              <a:rPr lang="ru-RU" dirty="0" smtClean="0"/>
              <a:t>«</a:t>
            </a:r>
          </a:p>
          <a:p>
            <a:pPr marL="0" indent="0">
              <a:buNone/>
            </a:pPr>
            <a:r>
              <a:rPr lang="ru-RU" sz="2900" b="1" dirty="0" smtClean="0"/>
              <a:t>Забайкальский край</a:t>
            </a:r>
          </a:p>
          <a:p>
            <a:r>
              <a:rPr lang="ru-RU" dirty="0" smtClean="0"/>
              <a:t>Государственное казенное общеобразовательное учреждение "Краевой центр общего образования"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793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537" y="0"/>
            <a:ext cx="10844463" cy="994611"/>
          </a:xfrm>
        </p:spPr>
        <p:txBody>
          <a:bodyPr/>
          <a:lstStyle/>
          <a:p>
            <a:r>
              <a:rPr lang="ru-RU" dirty="0" smtClean="0"/>
              <a:t>Направления развития самостоятельности: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7537" y="994611"/>
            <a:ext cx="10844463" cy="5863389"/>
          </a:xfrm>
        </p:spPr>
        <p:txBody>
          <a:bodyPr/>
          <a:lstStyle/>
          <a:p>
            <a:r>
              <a:rPr lang="ru-RU" sz="3200" dirty="0"/>
              <a:t>Самостоятельность в планировании </a:t>
            </a:r>
            <a:r>
              <a:rPr lang="ru-RU" sz="3200" dirty="0" smtClean="0"/>
              <a:t>расходования </a:t>
            </a:r>
            <a:r>
              <a:rPr lang="ru-RU" sz="3200" dirty="0"/>
              <a:t>средств субсидии (максимальная, когда учредитель доверяет (разрешает) руководителю образовательного учреждения  САМОСТОЯТЕЛЬНО утверждать ПФХД)</a:t>
            </a:r>
          </a:p>
          <a:p>
            <a:r>
              <a:rPr lang="ru-RU" sz="3200" dirty="0" smtClean="0"/>
              <a:t>Самостоятельность в определении направлений расходования средств от экономии субсидии на финансовое обеспечение выполнения государственного (муниципального) задания</a:t>
            </a:r>
          </a:p>
          <a:p>
            <a:r>
              <a:rPr lang="ru-RU" sz="3200" dirty="0" smtClean="0"/>
              <a:t>Выход </a:t>
            </a:r>
            <a:r>
              <a:rPr lang="ru-RU" sz="3200" dirty="0"/>
              <a:t>части автономных учреждений из казначейского обслуживания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5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4" y="2111644"/>
            <a:ext cx="10018713" cy="1752599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Проблемы введения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7660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19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1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7173" y="0"/>
            <a:ext cx="10724827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i="1" dirty="0" smtClean="0"/>
          </a:p>
          <a:p>
            <a:pPr algn="ctr"/>
            <a:r>
              <a:rPr lang="ru-RU" sz="2400" b="1" i="1" dirty="0" smtClean="0"/>
              <a:t>ГОСУДАРСТВЕННЫЕ (МУНИЦИПАЛЬНЫЕ) УСЛУГИ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Проблема в отсутствии единого подхода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к определению аналогичных услуг, что выразилось в:</a:t>
            </a:r>
          </a:p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1) недостаточно четком разграничении работ и услуг;</a:t>
            </a:r>
          </a:p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2) отсутствии порядка формирования базовых и ведомственных перечней муниципальных работ и услуг;</a:t>
            </a:r>
          </a:p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3) существенных различиях в наименовании работ (услуг) в сформированных ведомственных перечнях разных учредителей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В качестве примера: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"Организация предоставления дошкольного начального общего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, основного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общего, среднего (полного) общего образования в начальных и средних общеобразовательных учреждениях"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«Предоставление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общедоступного и бесплатного начального общего, основного общего, среднего общего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образования»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Среднее (полное )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образование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7731" y="532264"/>
            <a:ext cx="10126639" cy="1601338"/>
          </a:xfrm>
        </p:spPr>
        <p:txBody>
          <a:bodyPr>
            <a:normAutofit fontScale="90000"/>
          </a:bodyPr>
          <a:lstStyle/>
          <a:p>
            <a:r>
              <a:rPr lang="ru-RU" altLang="ru-RU" sz="1200" dirty="0"/>
              <a:t/>
            </a:r>
            <a:br>
              <a:rPr lang="ru-RU" altLang="ru-RU" sz="1200" dirty="0"/>
            </a:br>
            <a:r>
              <a:rPr lang="ru-RU" altLang="ru-RU" sz="1200" dirty="0"/>
              <a:t/>
            </a:r>
            <a:br>
              <a:rPr lang="ru-RU" altLang="ru-RU" sz="1200" dirty="0"/>
            </a:br>
            <a:r>
              <a:rPr lang="ru-RU" altLang="ru-RU" sz="1200" dirty="0"/>
              <a:t/>
            </a:r>
            <a:br>
              <a:rPr lang="ru-RU" altLang="ru-RU" sz="1200" dirty="0"/>
            </a:br>
            <a:r>
              <a:rPr lang="ru-RU" altLang="ru-RU" sz="1200" dirty="0"/>
              <a:t/>
            </a:r>
            <a:br>
              <a:rPr lang="ru-RU" altLang="ru-RU" sz="1200" dirty="0"/>
            </a:br>
            <a:r>
              <a:rPr lang="ru-RU" altLang="ru-RU" sz="2000" dirty="0"/>
              <a:t>КОММЕНТАРИИ (КОМПЛЕКСНЫЕ РЕКОМЕНДАЦИИ)*</a:t>
            </a:r>
            <a:br>
              <a:rPr lang="ru-RU" altLang="ru-RU" sz="2000" dirty="0"/>
            </a:br>
            <a:r>
              <a:rPr lang="ru-RU" altLang="ru-RU" sz="2000" dirty="0"/>
              <a:t>ПО вопросам  РЕАЛИЗАЦИИ ФЕДЕРАЛЬНОГО ЗАКОНА ОТ 8 МАЯ 2010 Г. № 83-ФЗ </a:t>
            </a:r>
            <a:br>
              <a:rPr lang="ru-RU" altLang="ru-RU" sz="2000" dirty="0"/>
            </a:br>
            <a:r>
              <a:rPr lang="ru-RU" altLang="ru-RU" sz="2000" dirty="0"/>
              <a:t>для</a:t>
            </a:r>
            <a:br>
              <a:rPr lang="ru-RU" altLang="ru-RU" sz="2000" dirty="0"/>
            </a:br>
            <a:r>
              <a:rPr lang="ru-RU" altLang="ru-RU" sz="2000" dirty="0"/>
              <a:t> ОРГАНОВ   ИСПОЛНИТЕЛЬНОЙ ВЛАСТИ СУБЪЕКТОВ РОССИЙСКОЙ ФЕДЕРАЦИИ,И МЕСТНОГО САМОУПРАВЛЕНИЯ </a:t>
            </a:r>
            <a:br>
              <a:rPr lang="ru-RU" altLang="ru-RU" sz="2000" dirty="0"/>
            </a:br>
            <a:r>
              <a:rPr lang="ru-RU" altLang="ru-RU" sz="2000" dirty="0"/>
              <a:t/>
            </a:r>
            <a:br>
              <a:rPr lang="ru-RU" altLang="ru-RU" sz="2000" dirty="0"/>
            </a:br>
            <a:r>
              <a:rPr lang="ru-RU" altLang="ru-RU" sz="1200" dirty="0"/>
              <a:t/>
            </a:r>
            <a:br>
              <a:rPr lang="ru-RU" altLang="ru-RU" sz="1200" dirty="0"/>
            </a:br>
            <a:r>
              <a:rPr lang="ru-RU" altLang="ru-RU" sz="1200" dirty="0"/>
              <a:t/>
            </a:r>
            <a:br>
              <a:rPr lang="ru-RU" altLang="ru-RU" sz="1200" dirty="0"/>
            </a:br>
            <a:endParaRPr lang="ru-RU" altLang="ru-RU" sz="12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ru-RU" altLang="ru-RU" dirty="0" smtClean="0"/>
              <a:t>В связи с использованием в законодательстве Российской Федерации близких терминов и понятий в рамках настоящих комплексных рекомендаций целесообразно </a:t>
            </a:r>
            <a:r>
              <a:rPr lang="ru-RU" altLang="ru-RU" b="1" dirty="0" smtClean="0"/>
              <a:t>«разделить» понятия услуг</a:t>
            </a:r>
            <a:r>
              <a:rPr lang="ru-RU" altLang="ru-RU" dirty="0" smtClean="0"/>
              <a:t>, оказываемых  в соответствии с  Федеральным законом от 27 июля 2010 г. № 210-ФЗ «Об организации предоставления государственных и муниципальных услуг» </a:t>
            </a:r>
            <a:r>
              <a:rPr lang="en-US" altLang="ru-RU" dirty="0" smtClean="0"/>
              <a:t>,</a:t>
            </a:r>
            <a:r>
              <a:rPr lang="ru-RU" altLang="ru-RU" dirty="0" smtClean="0"/>
              <a:t>и услуг, оказываемых в контексте Федерального закона </a:t>
            </a:r>
            <a:r>
              <a:rPr lang="en-US" altLang="ru-RU" dirty="0" smtClean="0"/>
              <a:t> </a:t>
            </a:r>
            <a:r>
              <a:rPr lang="ru-RU" altLang="ru-RU" dirty="0" smtClean="0"/>
              <a:t>№83 .</a:t>
            </a:r>
          </a:p>
          <a:p>
            <a:pPr eaLnBrk="1" hangingPunct="1"/>
            <a:r>
              <a:rPr lang="ru-RU" altLang="ru-RU" dirty="0" smtClean="0"/>
              <a:t>Услуги, предоставляемые в соответствии с Федеральным законом от 27 июля 2010 г. № 210-ФЗ, подлежат включению в реестр государственных (муниципальных) услуг. </a:t>
            </a:r>
          </a:p>
          <a:p>
            <a:pPr eaLnBrk="1" hangingPunct="1"/>
            <a:r>
              <a:rPr lang="ru-RU" altLang="ru-RU" dirty="0" smtClean="0"/>
              <a:t>Данные услуги предоставляются по запросам указанных лиц (заявителей) в соответствии с административными регламентами.</a:t>
            </a:r>
          </a:p>
          <a:p>
            <a:pPr eaLnBrk="1" hangingPunct="1"/>
            <a:r>
              <a:rPr lang="ru-RU" altLang="ru-RU" dirty="0" smtClean="0"/>
              <a:t>*</a:t>
            </a:r>
            <a:r>
              <a:rPr lang="ru-RU" altLang="ru-RU" sz="1400" dirty="0"/>
              <a:t>Новая редакция Комплексных рекомендаций от 22.10.2013 №12-08-06/44036</a:t>
            </a: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9713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188913"/>
            <a:ext cx="8994775" cy="639762"/>
          </a:xfrm>
        </p:spPr>
        <p:txBody>
          <a:bodyPr/>
          <a:lstStyle/>
          <a:p>
            <a:pPr algn="ctr" eaLnBrk="1" hangingPunct="1"/>
            <a:r>
              <a:rPr lang="ru-RU" altLang="ru-RU" sz="2000"/>
              <a:t>210-ФЗ  И 83-ФЗ В ЧАСТИ ПЕРЕЧНЕЙ УСЛУГ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524001" y="3644901"/>
            <a:ext cx="8893175" cy="2881313"/>
          </a:xfrm>
          <a:prstGeom prst="rect">
            <a:avLst/>
          </a:prstGeom>
          <a:solidFill>
            <a:srgbClr val="CCCCFF">
              <a:alpha val="72156"/>
            </a:srgbClr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lIns="91412" tIns="45706" rIns="91412" bIns="45706" anchor="ctr"/>
          <a:lstStyle>
            <a:lvl1pPr algn="l" eaLnBrk="0" hangingPunct="0">
              <a:buClr>
                <a:srgbClr val="CC0000"/>
              </a:buClr>
              <a:buBlip>
                <a:blip r:embed="rId2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2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2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2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>
              <a:solidFill>
                <a:srgbClr val="012167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0" name="Прямоугольник 34"/>
          <p:cNvSpPr>
            <a:spLocks noChangeArrowheads="1"/>
          </p:cNvSpPr>
          <p:nvPr/>
        </p:nvSpPr>
        <p:spPr bwMode="auto">
          <a:xfrm>
            <a:off x="4800601" y="981076"/>
            <a:ext cx="5616575" cy="5616575"/>
          </a:xfrm>
          <a:prstGeom prst="rect">
            <a:avLst/>
          </a:prstGeom>
          <a:noFill/>
          <a:ln w="28575" algn="ctr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2" tIns="45706" rIns="91412" bIns="45706"/>
          <a:lstStyle>
            <a:lvl1pPr algn="l" eaLnBrk="0" hangingPunct="0">
              <a:buClr>
                <a:srgbClr val="CC0000"/>
              </a:buClr>
              <a:buBlip>
                <a:blip r:embed="rId2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2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2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2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u="sng" dirty="0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Область применения 210-ФЗ: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1. Услуги, оказываемые органами власти по запросам заявителей;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rgbClr val="012167"/>
                </a:solidFill>
                <a:cs typeface="Arial" panose="020B0604020202020204" pitchFamily="34" charset="0"/>
              </a:rPr>
              <a:t>2. Услуги, необходимые и обязательные для оказания услуги органом власти, оказываемые</a:t>
            </a:r>
            <a:r>
              <a:rPr lang="ru-RU" altLang="ru-RU" sz="1600" dirty="0">
                <a:cs typeface="Arial" panose="020B0604020202020204" pitchFamily="34" charset="0"/>
              </a:rPr>
              <a:t> г</a:t>
            </a:r>
            <a:r>
              <a:rPr lang="ru-RU" altLang="ru-RU" sz="1600" dirty="0">
                <a:solidFill>
                  <a:srgbClr val="012167"/>
                </a:solidFill>
                <a:cs typeface="Arial" panose="020B0604020202020204" pitchFamily="34" charset="0"/>
              </a:rPr>
              <a:t>осударственными (муниципальными) учреждениями за плату без </a:t>
            </a:r>
            <a:r>
              <a:rPr lang="ru-RU" altLang="ru-RU" sz="1600" dirty="0" err="1">
                <a:solidFill>
                  <a:srgbClr val="012167"/>
                </a:solidFill>
                <a:cs typeface="Arial" panose="020B0604020202020204" pitchFamily="34" charset="0"/>
              </a:rPr>
              <a:t>госзадания</a:t>
            </a:r>
            <a:r>
              <a:rPr lang="ru-RU" altLang="ru-RU" sz="1600" dirty="0">
                <a:solidFill>
                  <a:srgbClr val="012167"/>
                </a:solidFill>
                <a:cs typeface="Arial" panose="020B0604020202020204" pitchFamily="34" charset="0"/>
              </a:rPr>
              <a:t>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rgbClr val="012167"/>
                </a:solidFill>
              </a:rPr>
              <a:t>3. Услуги, необходимые и обязательные для оказания услуги органом власти, оказываемые</a:t>
            </a:r>
            <a:r>
              <a:rPr lang="ru-RU" altLang="ru-RU" sz="1600" dirty="0"/>
              <a:t> г</a:t>
            </a:r>
            <a:r>
              <a:rPr lang="ru-RU" altLang="ru-RU" sz="1600" dirty="0">
                <a:solidFill>
                  <a:srgbClr val="012167"/>
                </a:solidFill>
              </a:rPr>
              <a:t>осударственными (муниципальными) учреждениями бесплатно для заявителя.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4. Услуги, </a:t>
            </a:r>
            <a:r>
              <a:rPr lang="ru-RU" altLang="ru-RU" sz="1600" dirty="0">
                <a:solidFill>
                  <a:srgbClr val="012167"/>
                </a:solidFill>
                <a:cs typeface="Arial" panose="020B0604020202020204" pitchFamily="34" charset="0"/>
              </a:rPr>
              <a:t>необходимые и обязательные для оказания услуги органом власти, оказываемые</a:t>
            </a:r>
            <a:r>
              <a:rPr lang="ru-RU" altLang="ru-RU" sz="1600" dirty="0">
                <a:cs typeface="Arial" panose="020B0604020202020204" pitchFamily="34" charset="0"/>
              </a:rPr>
              <a:t> г</a:t>
            </a:r>
            <a:r>
              <a:rPr lang="ru-RU" altLang="ru-RU" sz="1600" dirty="0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осударственными (муниципальными) учреждениями за плату на основании </a:t>
            </a:r>
            <a:r>
              <a:rPr lang="ru-RU" altLang="ru-RU" sz="1600" dirty="0" err="1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госзадания</a:t>
            </a:r>
            <a:r>
              <a:rPr lang="ru-RU" altLang="ru-RU" sz="1600" dirty="0">
                <a:solidFill>
                  <a:srgbClr val="01216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rgbClr val="012167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524000" y="4292600"/>
            <a:ext cx="31321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buClr>
                <a:srgbClr val="CC0000"/>
              </a:buClr>
              <a:buBlip>
                <a:blip r:embed="rId2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2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2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2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2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u="sng">
                <a:cs typeface="Arial" panose="020B0604020202020204" pitchFamily="34" charset="0"/>
              </a:rPr>
              <a:t>Область применения 83-ФЗ</a:t>
            </a:r>
            <a:r>
              <a:rPr lang="ru-RU" altLang="ru-RU" sz="1800">
                <a:cs typeface="Arial" panose="020B0604020202020204" pitchFamily="34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Услуги (работы), оказываемые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физическим,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 юридическим лицам,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на основании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государственного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2"/>
                </a:solidFill>
                <a:cs typeface="Arial" panose="020B0604020202020204" pitchFamily="34" charset="0"/>
              </a:rPr>
              <a:t>(муниципального) задания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5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74209" y="188640"/>
            <a:ext cx="10283472" cy="1144214"/>
          </a:xfrm>
        </p:spPr>
        <p:txBody>
          <a:bodyPr>
            <a:noAutofit/>
          </a:bodyPr>
          <a:lstStyle/>
          <a:p>
            <a:r>
              <a:rPr lang="ru-RU" sz="3400" b="1" dirty="0">
                <a:solidFill>
                  <a:schemeClr val="bg2">
                    <a:lumMod val="10000"/>
                  </a:schemeClr>
                </a:solidFill>
              </a:rPr>
              <a:t>Нормативно-правовые основы формирования перечней государственных/муниципальных услуг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1528888"/>
            <a:ext cx="1066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Государственной программы "Управление государственными финансами", утвержденной Распоряжением Правительства РФ от 04.03.2013 N 293-р (Подпрограмму 2 "Нормативно-методическое обеспечение и организация бюджетного процесса)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Федеральный закон от 23.07.2013 N 252-ФЗ   "О внесении изменений в Бюджетный кодекс Российской Федерации и отдельные законодательные акты»  в части изменений в ст. 69.2 Бюджетного кодекса Российской Федерации от 31.07.1998 № 145-ФЗ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Постановлением Правительства РФ от 26.02.2014 N 151 «О формировании и ведении базовых (отраслевых) перечней государственных  и муниципальных услуг и работ, формировании, ведении и утверждении ведомственных перечней государственных услуг и работ, оказываемых и выполняемых федеральными государственными учреждениями, и об общих требованиях к формированию, ведению и утверждению ведомственных  перечней государственных (муниципальных) услуг  и работ, оказываемых и выполняемых государственными учреждениями субъектов российской федерации (муниципальными учреждениями)»</a:t>
            </a:r>
          </a:p>
        </p:txBody>
      </p:sp>
    </p:spTree>
    <p:extLst>
      <p:ext uri="{BB962C8B-B14F-4D97-AF65-F5344CB8AC3E}">
        <p14:creationId xmlns:p14="http://schemas.microsoft.com/office/powerpoint/2010/main" val="416382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43585" y="768096"/>
            <a:ext cx="10259442" cy="400928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Федеральный закон от 08.05.2010 № 83-ФЗ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учреждений"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1963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4002" y="2328626"/>
            <a:ext cx="9143999" cy="452937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Приказ Министерства финансов Российской Федерации  от </a:t>
            </a:r>
            <a:r>
              <a:rPr lang="ru-RU" dirty="0"/>
              <a:t>16 июня 2014 г. N </a:t>
            </a:r>
            <a:r>
              <a:rPr lang="ru-RU" dirty="0" smtClean="0"/>
              <a:t>49н «Об утверждении перечня видов деятельности, по которым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деятельности, формируются базовые (отраслевые) перечни государственных и муниципальных услуг и работ»</a:t>
            </a:r>
          </a:p>
          <a:p>
            <a:r>
              <a:rPr lang="ru-RU" dirty="0" smtClean="0"/>
              <a:t>Письмо </a:t>
            </a:r>
            <a:r>
              <a:rPr lang="ru-RU" dirty="0"/>
              <a:t>Министерства финансов Российской Федерации  от </a:t>
            </a:r>
            <a:r>
              <a:rPr lang="ru-RU" dirty="0" smtClean="0"/>
              <a:t>22 октября 2013 </a:t>
            </a:r>
            <a:r>
              <a:rPr lang="ru-RU" dirty="0"/>
              <a:t>г. N </a:t>
            </a:r>
            <a:r>
              <a:rPr lang="ru-RU" dirty="0" smtClean="0"/>
              <a:t>12-08-06/44036 «О комментариях (комплексных рекомендациях) по вопросам, </a:t>
            </a:r>
            <a:r>
              <a:rPr lang="ru-RU" dirty="0"/>
              <a:t>с</a:t>
            </a:r>
            <a:r>
              <a:rPr lang="ru-RU" dirty="0" smtClean="0"/>
              <a:t>вязанным с реализацией положений </a:t>
            </a:r>
            <a:r>
              <a:rPr lang="ru-RU" dirty="0"/>
              <a:t>Федерального закона от 08.05.2010 № 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 </a:t>
            </a:r>
            <a:r>
              <a:rPr lang="ru-RU" dirty="0" smtClean="0"/>
              <a:t>(для органов государственной власти субъектов Российской Федерации и органов местного самоуправления)»</a:t>
            </a:r>
          </a:p>
          <a:p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1524002" y="188640"/>
            <a:ext cx="9143999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400" b="1" dirty="0">
                <a:solidFill>
                  <a:schemeClr val="bg2">
                    <a:lumMod val="10000"/>
                  </a:schemeClr>
                </a:solidFill>
              </a:rPr>
              <a:t>Нормативно-правовые основы формирования перечней государственных/муниципальных услуг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3863384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1510438" y="1834023"/>
          <a:ext cx="9118119" cy="5045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33267" y="338328"/>
            <a:ext cx="8477534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Новый порядок формирования перечней с 2016 года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24002" y="1988840"/>
            <a:ext cx="9143999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ysClr val="windowText" lastClr="000000"/>
                </a:solidFill>
              </a:rPr>
              <a:t>базовый (отраслевой) перечень государственных и муниципальных услуг и работ утверждается Министерством образования и науки РФ </a:t>
            </a:r>
            <a:r>
              <a:rPr lang="ru-RU" sz="1600" i="1" dirty="0">
                <a:solidFill>
                  <a:sysClr val="windowText" lastClr="000000"/>
                </a:solidFill>
              </a:rPr>
              <a:t>(Порядок формирования и ведения базовых (отраслевых) перечней государственных и муниципальных услуг и работ устанавливается Правительством РФ)</a:t>
            </a:r>
            <a:endParaRPr lang="ru-RU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24002" y="3063644"/>
            <a:ext cx="9143999" cy="86409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ysClr val="windowText" lastClr="000000"/>
                </a:solidFill>
              </a:rPr>
              <a:t>Ведомственные перечни государственных (муниципальных) услуг и работ формируются и ведутся в соответствии с базовыми (отраслевыми) перечнями государственных и муниципальных услуг и работ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23493" y="4077072"/>
            <a:ext cx="2952328" cy="27809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ysClr val="windowText" lastClr="000000"/>
                </a:solidFill>
              </a:rPr>
              <a:t>Порядок формирования, ведения и утверждения ведомственных перечней государственных услуг и работ, оказываемых и выполняемых федеральными государственными учреждениями, устанавливается Правительством РФ.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85811" y="4077072"/>
            <a:ext cx="3222359" cy="27809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ru-RU" sz="1400" dirty="0">
                <a:solidFill>
                  <a:sysClr val="windowText" lastClr="000000"/>
                </a:solidFill>
              </a:rPr>
              <a:t>Порядок формирования, ведения и утверждения ведомственных перечней государственных (муниципальных) услуг и работ, оказываемых и выполняемых государственными учреждениями субъектов РФ, устанавливается высшими исполнительными органами государственной власти субъектов РФ с соблюдением общих требований, установленных Правительством РФ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08169" y="4077072"/>
            <a:ext cx="3059832" cy="27809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Порядок формирования, ведения и утверждения ведомственных перечней государственных (муниципальных) услуг и работ, оказываемых и выполняемых муниципальными учреждениями, устанавливается местными администрациями муниципальных образований с соблюдением общих требований, установленных Правительством РФ</a:t>
            </a:r>
          </a:p>
        </p:txBody>
      </p:sp>
    </p:spTree>
    <p:extLst>
      <p:ext uri="{BB962C8B-B14F-4D97-AF65-F5344CB8AC3E}">
        <p14:creationId xmlns:p14="http://schemas.microsoft.com/office/powerpoint/2010/main" val="2248387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520339"/>
              </p:ext>
            </p:extLst>
          </p:nvPr>
        </p:nvGraphicFramePr>
        <p:xfrm>
          <a:off x="1916843" y="1346874"/>
          <a:ext cx="10018712" cy="506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78"/>
                <a:gridCol w="2402006"/>
                <a:gridCol w="3866515"/>
                <a:gridCol w="3351113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Базовый (отраслевой) перечень государственных и муниципальных услуг и работ</a:t>
                      </a:r>
                    </a:p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Вид деятельности: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образование и наука</a:t>
                      </a:r>
                    </a:p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состоянию: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 07.02.2015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п/п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услуги (работы)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Виды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Категории потребителей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Реализация основных общеобразовательных программ основного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Организации, осуществляющие образовательную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Физические лица с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девиантным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поведением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Общеобразовательная организация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Физические лица без ограниченных возможностей здоровья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Профессиональная образовательная организация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Физические лица с ограниченными возможностями здоровья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Организация дополнительного образования</a:t>
                      </a: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Физические лица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Организации, осуществляющие обучение</a:t>
                      </a: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469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 txBox="1">
            <a:spLocks/>
          </p:cNvSpPr>
          <p:nvPr/>
        </p:nvSpPr>
        <p:spPr bwMode="auto">
          <a:xfrm>
            <a:off x="1468437" y="-1250950"/>
            <a:ext cx="892968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4" tIns="45702" rIns="91404" bIns="45702" anchor="ctr"/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r>
              <a:rPr lang="ru-RU" altLang="ru-RU" sz="2400" b="1">
                <a:solidFill>
                  <a:srgbClr val="0033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</a:t>
            </a:r>
            <a:endParaRPr lang="ru-RU" altLang="ru-RU" b="1">
              <a:solidFill>
                <a:srgbClr val="00336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Text Box 42"/>
          <p:cNvSpPr txBox="1">
            <a:spLocks noChangeArrowheads="1"/>
          </p:cNvSpPr>
          <p:nvPr/>
        </p:nvSpPr>
        <p:spPr bwMode="auto">
          <a:xfrm>
            <a:off x="1697045" y="118745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endParaRPr lang="ru-RU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6811970" y="2116139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endParaRPr lang="ru-RU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7032633" y="396240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endParaRPr lang="ru-RU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8" name="Text Box 55"/>
          <p:cNvSpPr txBox="1">
            <a:spLocks noChangeArrowheads="1"/>
          </p:cNvSpPr>
          <p:nvPr/>
        </p:nvSpPr>
        <p:spPr bwMode="auto">
          <a:xfrm>
            <a:off x="10167938" y="6396039"/>
            <a:ext cx="654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r>
              <a:rPr lang="ru-RU" altLang="ru-RU" sz="2400" b="1">
                <a:latin typeface="Book Antiqua" panose="02040602050305030304" pitchFamily="18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8439" name="Text Box 46"/>
          <p:cNvSpPr txBox="1">
            <a:spLocks noChangeArrowheads="1"/>
          </p:cNvSpPr>
          <p:nvPr/>
        </p:nvSpPr>
        <p:spPr bwMode="auto">
          <a:xfrm>
            <a:off x="7384408" y="758826"/>
            <a:ext cx="21675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>
                <a:schemeClr val="bg1"/>
              </a:buClr>
              <a:buSzTx/>
              <a:buFont typeface="Wingdings" panose="05000000000000000000" pitchFamily="2" charset="2"/>
              <a:buChar char="•"/>
            </a:pPr>
            <a:r>
              <a:rPr lang="ru-RU" altLang="ru-RU" sz="2400" b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млрд. рублей</a:t>
            </a: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881188" y="1214439"/>
            <a:ext cx="8572500" cy="550068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endParaRPr lang="ru-RU" b="1" dirty="0">
              <a:latin typeface="+mj-lt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endParaRPr lang="ru-RU" b="1" dirty="0">
              <a:latin typeface="+mj-lt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ru-RU" b="1" dirty="0">
                <a:latin typeface="+mj-lt"/>
              </a:rPr>
              <a:t>Статья 4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ru-RU" b="1" dirty="0">
                <a:latin typeface="+mj-lt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Arial Narrow" pitchFamily="34" charset="0"/>
              </a:rPr>
              <a:t>Положения закона в части  </a:t>
            </a:r>
            <a:r>
              <a:rPr lang="ru-RU" sz="2000" b="1" i="1" dirty="0">
                <a:solidFill>
                  <a:srgbClr val="FF0000"/>
                </a:solidFill>
                <a:latin typeface="Arial Narrow" pitchFamily="34" charset="0"/>
              </a:rPr>
              <a:t>формирования ведомственных перечней </a:t>
            </a:r>
            <a:r>
              <a:rPr lang="ru-RU" sz="2000" b="1" i="1" dirty="0" smtClean="0">
                <a:solidFill>
                  <a:srgbClr val="FF0000"/>
                </a:solidFill>
                <a:latin typeface="Arial Narrow" pitchFamily="34" charset="0"/>
              </a:rPr>
              <a:t>государственных (</a:t>
            </a:r>
            <a:r>
              <a:rPr lang="ru-RU" sz="2000" b="1" i="1" dirty="0">
                <a:solidFill>
                  <a:srgbClr val="FF0000"/>
                </a:solidFill>
                <a:latin typeface="Arial Narrow" pitchFamily="34" charset="0"/>
              </a:rPr>
              <a:t>муниципальных) услуг и работ в соответствии с базовыми (отраслевыми) перечнями</a:t>
            </a:r>
            <a:r>
              <a:rPr lang="ru-RU" sz="2000" b="1" i="1" dirty="0">
                <a:solidFill>
                  <a:srgbClr val="002060"/>
                </a:solidFill>
                <a:latin typeface="Arial Narrow" pitchFamily="34" charset="0"/>
              </a:rPr>
              <a:t> государственных и муниципальных услуг и работ применяются при формировании </a:t>
            </a: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государственного (</a:t>
            </a:r>
            <a:r>
              <a:rPr lang="ru-RU" sz="2000" b="1" i="1" dirty="0">
                <a:solidFill>
                  <a:srgbClr val="002060"/>
                </a:solidFill>
                <a:latin typeface="Arial Narrow" pitchFamily="34" charset="0"/>
              </a:rPr>
              <a:t>муниципального) задания начиная с государственных (муниципальных) заданий на 2016 год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ru-RU" sz="2000" b="1" i="1" dirty="0">
              <a:solidFill>
                <a:srgbClr val="002060"/>
              </a:solidFill>
              <a:latin typeface="Arial Narrow" pitchFamily="34" charset="0"/>
              <a:hlinkClick r:id="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524000" y="0"/>
            <a:ext cx="83883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rgbClr val="262626"/>
                </a:solidFill>
                <a:latin typeface="Tahoma" pitchFamily="34" charset="0"/>
                <a:ea typeface="+mj-ea"/>
                <a:cs typeface="Tahoma" pitchFamily="34" charset="0"/>
              </a:rPr>
              <a:t>Бюджетный кодекс Российской Федерации (в редакции Федерального закона от 23.07.2013 № 252-ФЗ)</a:t>
            </a:r>
          </a:p>
        </p:txBody>
      </p:sp>
    </p:spTree>
    <p:extLst>
      <p:ext uri="{BB962C8B-B14F-4D97-AF65-F5344CB8AC3E}">
        <p14:creationId xmlns:p14="http://schemas.microsoft.com/office/powerpoint/2010/main" val="88421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49943"/>
            <a:ext cx="10018713" cy="1219199"/>
          </a:xfrm>
        </p:spPr>
        <p:txBody>
          <a:bodyPr/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Государственное/муниципальное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886857"/>
            <a:ext cx="10460947" cy="3933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– это ключевой </a:t>
            </a:r>
            <a:r>
              <a:rPr lang="ru-RU" sz="3600" b="1" dirty="0"/>
              <a:t>управленческий</a:t>
            </a:r>
            <a:r>
              <a:rPr lang="ru-RU" sz="3600" dirty="0"/>
              <a:t> и </a:t>
            </a:r>
            <a:r>
              <a:rPr lang="ru-RU" sz="3600" b="1" dirty="0"/>
              <a:t>мотивирующий инструмент</a:t>
            </a:r>
            <a:r>
              <a:rPr lang="ru-RU" sz="3600" dirty="0"/>
              <a:t> органа государственной власти субъекта РФ, органа местного самоуправления, осуществляющего функции и полномочия учредителя, и </a:t>
            </a:r>
            <a:r>
              <a:rPr lang="ru-RU" sz="3600" b="1" dirty="0"/>
              <a:t>основа для финансового обеспечения деятельности учреждений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4240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статья 69.2 Бюджетного кодекса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Российской </a:t>
            </a:r>
            <a:r>
              <a:rPr lang="ru-RU" dirty="0"/>
              <a:t>Федерации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292825"/>
            <a:ext cx="10553015" cy="4565176"/>
          </a:xfrm>
        </p:spPr>
        <p:txBody>
          <a:bodyPr>
            <a:noAutofit/>
          </a:bodyPr>
          <a:lstStyle/>
          <a:p>
            <a:r>
              <a:rPr lang="ru-RU" dirty="0" smtClean="0"/>
              <a:t>орган</a:t>
            </a:r>
            <a:r>
              <a:rPr lang="ru-RU" dirty="0"/>
              <a:t>, осуществляющий функции и полномочия учредителя, вправе (но не обязан) включить в государственное (муниципальное) задание показатели качества государственных (муниципальных) услуг.</a:t>
            </a:r>
          </a:p>
          <a:p>
            <a:r>
              <a:rPr lang="ru-RU" dirty="0"/>
              <a:t>Показатели качества услуги не стоит путать с утверждаемыми уполномоченными органами власти стандартами оказания услуг.</a:t>
            </a:r>
          </a:p>
          <a:p>
            <a:r>
              <a:rPr lang="ru-RU" dirty="0"/>
              <a:t>В отличие от показателей качества </a:t>
            </a:r>
            <a:r>
              <a:rPr lang="ru-RU" b="1" dirty="0" smtClean="0"/>
              <a:t>СТАНДАРТ ОКАЗАНИЯ УСЛУГИ ЯВЛЯЕТСЯ ОБЯЗАТЕЛЬНЫМ </a:t>
            </a:r>
            <a:r>
              <a:rPr lang="ru-RU" dirty="0" smtClean="0"/>
              <a:t>при </a:t>
            </a:r>
            <a:r>
              <a:rPr lang="ru-RU" dirty="0"/>
              <a:t>ее оказании и устанавливает необходимые характеристики и требования, которым должна удовлетворять услуга. Невыполнение стандарта влечет за собой невыполнение государственного (муниципального)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814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98946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</a:t>
            </a:r>
            <a:r>
              <a:rPr lang="ru-RU" dirty="0"/>
              <a:t>N 252-ФЗ </a:t>
            </a:r>
            <a:r>
              <a:rPr lang="ru-RU" dirty="0" smtClean="0"/>
              <a:t>о внесении изменений в </a:t>
            </a:r>
            <a:r>
              <a:rPr lang="ru-RU" dirty="0"/>
              <a:t>Кодекс Российской Федерации об административных </a:t>
            </a:r>
            <a:r>
              <a:rPr lang="ru-RU" dirty="0" smtClean="0"/>
              <a:t>правонарушениях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707690" cy="312420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нарушение </a:t>
            </a:r>
            <a:r>
              <a:rPr lang="ru-RU" sz="3200" dirty="0"/>
              <a:t>порядка формирования и утверждения государственного (муниципального) задания будет являться основанием для привлечения должностных лиц к административной ответственности, влекущего наложение административного штрафа на должностных лиц в размере от десяти до тридцати тысяч рублей.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706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7959" y="214611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Финансовое обеспечение выполнения государственного (муниципального) задания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88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404813"/>
            <a:ext cx="7847012" cy="7921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mtClean="0"/>
              <a:t>Методические рекомендации по определению нормативных затрат</a:t>
            </a:r>
            <a:endParaRPr lang="en-US" altLang="ru-RU" smtClean="0"/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84310" y="1783828"/>
            <a:ext cx="10580311" cy="4594225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ru-RU" altLang="ru-RU" sz="3400" dirty="0" smtClean="0"/>
              <a:t>	</a:t>
            </a:r>
            <a:r>
              <a:rPr lang="ru-RU" altLang="ru-RU" sz="2300" dirty="0"/>
              <a:t>Приказ Минфина</a:t>
            </a:r>
            <a:r>
              <a:rPr lang="ru-RU" altLang="ru-RU" sz="2300" b="1" dirty="0"/>
              <a:t> </a:t>
            </a:r>
            <a:r>
              <a:rPr lang="ru-RU" altLang="ru-RU" sz="2300" dirty="0"/>
              <a:t>РФ от 22.10.2009 г. № 105-н «Об утверждении методических рекомендаций по определению расчетно-нормативных затрат на оказание федеральными органами исполнительной власти и (или) находящимися в их ведении федеральными государственными бюджетными учреждениями государственных услуг (выполнение работ), а также расчетно-нормативных затрат на содержание имущества федеральных государственных бюджетных учреждений»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300" dirty="0"/>
              <a:t>        (Разработан в соответствии с ПП РФ от 29.12.2008 г. № 1065)</a:t>
            </a:r>
          </a:p>
          <a:p>
            <a:pPr algn="just" eaLnBrk="1" hangingPunct="1"/>
            <a:endParaRPr lang="ru-RU" altLang="ru-RU" sz="2300" b="1" dirty="0"/>
          </a:p>
          <a:p>
            <a:pPr algn="just" eaLnBrk="1" hangingPunct="1"/>
            <a:r>
              <a:rPr lang="ru-RU" altLang="ru-RU" sz="2300" b="1" dirty="0"/>
              <a:t>	</a:t>
            </a:r>
            <a:r>
              <a:rPr lang="ru-RU" altLang="ru-RU" sz="2300" dirty="0"/>
              <a:t>Приказ Минфина РФ и Минэкономразвития РФ от 29.10.2010 № 137н/527 «О методических рекомендациях по  расчету нормативных затрат на оказание федеральными государственными учреждениями государственных услуг и нормативных затрат на содержание имущества федеральных государственных учреждений»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300" dirty="0"/>
              <a:t>        (Разработан в соответствии с  ПП РФ от 2.09.2010 г. № 671)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35922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статья 69.2 Бюджетного кодекса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Российской </a:t>
            </a:r>
            <a:r>
              <a:rPr lang="ru-RU" dirty="0"/>
              <a:t>Федерации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707690" cy="3788392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определение </a:t>
            </a:r>
            <a:r>
              <a:rPr lang="ru-RU" b="1" dirty="0"/>
              <a:t>нормативных затрат </a:t>
            </a:r>
            <a:r>
              <a:rPr lang="ru-RU" dirty="0"/>
              <a:t>на оказание государственных (муниципальных) услуг с учетом общих требований, определенных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деятельности, должны применяться </a:t>
            </a:r>
            <a:r>
              <a:rPr lang="ru-RU" b="1" dirty="0"/>
              <a:t>при расчете объема субсидии на государственное (муниципальное) задание, начиная с государственных (муниципальных) заданий на 2016 год (на 2016 год и на плановый период 2017 и 2018 годов).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30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Gadgieva\Dropbox\разное\Стратегия образования 2020\картинки\1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7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Заголовок 1"/>
          <p:cNvSpPr>
            <a:spLocks noGrp="1"/>
          </p:cNvSpPr>
          <p:nvPr>
            <p:ph type="title"/>
          </p:nvPr>
        </p:nvSpPr>
        <p:spPr>
          <a:xfrm>
            <a:off x="1981200" y="-26988"/>
            <a:ext cx="8229600" cy="1143001"/>
          </a:xfrm>
        </p:spPr>
        <p:txBody>
          <a:bodyPr/>
          <a:lstStyle/>
          <a:p>
            <a:r>
              <a:rPr lang="ru-RU" altLang="ru-RU" sz="3200">
                <a:solidFill>
                  <a:srgbClr val="002060"/>
                </a:solidFill>
              </a:rPr>
              <a:t>Бюджетная реформа, реализация 83-ФЗ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083526"/>
              </p:ext>
            </p:extLst>
          </p:nvPr>
        </p:nvGraphicFramePr>
        <p:xfrm>
          <a:off x="2063552" y="3284984"/>
          <a:ext cx="822960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776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86603"/>
            <a:ext cx="10707690" cy="619608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Министерством финансов Российской Федерации подготовлены изменения в законодательство Российской Федерации, согласно которым уменьшение объема субсидии на государственное (муниципальное) задание в течение срока его выполнения осуществляется не только при соответствующем изменении государственного (муниципального) задания, а также в случае реализации учреждением государственного (муниципального) имущества, используемого в процессе оказания государственных (муниципальных) услуг (выполнения работ) или передачи его в аренду, либо в случае изменения параметров объектов имущества, влекущих изменение (уменьшение) затрат на их содержание.</a:t>
            </a:r>
          </a:p>
          <a:p>
            <a:r>
              <a:rPr lang="ru-RU" dirty="0"/>
              <a:t>Увеличение в течение текущего финансового года объема субсидии на государственное (муниципальное) задание также должно быть обоснованным.</a:t>
            </a:r>
          </a:p>
          <a:p>
            <a:r>
              <a:rPr lang="ru-RU" dirty="0"/>
              <a:t>Основанием для данного увеличения может являться, например, рост количества оказываемых учреждением государственных (муниципальных) услуг, увеличение размера нормативных затрат на оплату труда и начисления на выплаты по оплате труда работников учреждения в связи с реализацией Указа Президента Российской Федерации от 07.05.2012 N 597 "О мероприятиях по реализации государственной социальной политики", а также размера нормативных затрат на содержание имущества в связи с закреплением за учреждением новых объектов недвижимого или особо ценного движимого имущества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763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600501"/>
            <a:ext cx="10018713" cy="5190699"/>
          </a:xfrm>
        </p:spPr>
        <p:txBody>
          <a:bodyPr/>
          <a:lstStyle/>
          <a:p>
            <a:r>
              <a:rPr lang="ru-RU" sz="6000" b="1" dirty="0">
                <a:solidFill>
                  <a:srgbClr val="FF0000"/>
                </a:solidFill>
              </a:rPr>
              <a:t>!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Наличие </a:t>
            </a:r>
            <a:r>
              <a:rPr lang="ru-RU" dirty="0"/>
              <a:t>неиспользованных средств субсидии на государственное (муниципальное) задание является основанием для проведения органом, осуществляющим функции и полномочия учредителя, анализа финансово-хозяйственной деятельности учреждения и возможного принятия соответствующих управленческих решений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077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937" y="0"/>
            <a:ext cx="10018713" cy="65509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на 2015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515" y="1165745"/>
            <a:ext cx="10683064" cy="3124201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Приведение перечней государственных (муниципальных) услуг в соответствии с федеральным базовым перечнем услуг</a:t>
            </a:r>
          </a:p>
          <a:p>
            <a:r>
              <a:rPr lang="ru-RU" sz="3200" dirty="0" smtClean="0"/>
              <a:t>Утверждение (или коррекция) Стандартов оказания </a:t>
            </a:r>
            <a:r>
              <a:rPr lang="ru-RU" sz="3200" dirty="0"/>
              <a:t>государственных (муниципальных) </a:t>
            </a:r>
            <a:r>
              <a:rPr lang="ru-RU" sz="3200" dirty="0" smtClean="0"/>
              <a:t>услуг</a:t>
            </a:r>
          </a:p>
          <a:p>
            <a:r>
              <a:rPr lang="ru-RU" sz="3200" dirty="0" smtClean="0"/>
              <a:t>Утверждение нормативов стоимости каждой государственной </a:t>
            </a:r>
            <a:r>
              <a:rPr lang="ru-RU" sz="3200" dirty="0"/>
              <a:t>(</a:t>
            </a:r>
            <a:r>
              <a:rPr lang="ru-RU" sz="3200" dirty="0" smtClean="0"/>
              <a:t>муниципальной) услугу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5967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"/>
            <a:ext cx="10018713" cy="4045057"/>
          </a:xfrm>
        </p:spPr>
        <p:txBody>
          <a:bodyPr/>
          <a:lstStyle/>
          <a:p>
            <a:r>
              <a:rPr lang="ru-RU" sz="2800" dirty="0"/>
              <a:t>основной целью реформы, проводимой в соответствии с Федеральным законом N 83-ФЗ, является </a:t>
            </a:r>
            <a:r>
              <a:rPr lang="ru-RU" sz="3200" b="1" dirty="0"/>
              <a:t>повышение качества и доступности </a:t>
            </a:r>
            <a:r>
              <a:rPr lang="ru-RU" sz="2800" dirty="0"/>
              <a:t>государственных (муниципальных) услуг, а не предоставление государственным (муниципальным) учреждениям возможности "заработать" в процессе оказания платных услуг.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4542" y="4339525"/>
            <a:ext cx="75786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Письмо Министерства финансов Российской Федерации  от 22 октября 2013 г. N 12-08-06/44036 «О комментариях (комплексных рекомендациях) по вопросам, связанным с реализацией положений Федерального закона от 08.05.2010 № 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 (для органов государственной власти субъектов Российской Федерации и органов местного самоуправления)»</a:t>
            </a:r>
          </a:p>
        </p:txBody>
      </p:sp>
    </p:spTree>
    <p:extLst>
      <p:ext uri="{BB962C8B-B14F-4D97-AF65-F5344CB8AC3E}">
        <p14:creationId xmlns:p14="http://schemas.microsoft.com/office/powerpoint/2010/main" val="4543167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3240205"/>
            <a:ext cx="10018713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ГУ ДПО «Институт развития образования Забайкальского края»</a:t>
            </a:r>
          </a:p>
          <a:p>
            <a:pPr marL="0" indent="0">
              <a:buNone/>
            </a:pPr>
            <a:r>
              <a:rPr lang="ru-RU" sz="2000" dirty="0" smtClean="0"/>
              <a:t>Кафедра образовательной политики </a:t>
            </a:r>
          </a:p>
          <a:p>
            <a:pPr marL="0" indent="0">
              <a:buNone/>
            </a:pPr>
            <a:r>
              <a:rPr lang="ru-RU" sz="2000" dirty="0" smtClean="0"/>
              <a:t>Кузьмина Светлана Владимировна</a:t>
            </a:r>
          </a:p>
          <a:p>
            <a:pPr marL="0" indent="0">
              <a:buNone/>
            </a:pPr>
            <a:r>
              <a:rPr lang="ru-RU" sz="2000" dirty="0" smtClean="0"/>
              <a:t>8(3022)41-48-12</a:t>
            </a:r>
          </a:p>
          <a:p>
            <a:pPr marL="0" indent="0">
              <a:buNone/>
            </a:pPr>
            <a:r>
              <a:rPr lang="en-US" sz="2000" dirty="0" smtClean="0"/>
              <a:t>kafobrpolitika@mail.ru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692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2437" y="1"/>
            <a:ext cx="10659563" cy="1219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dirty="0" smtClean="0"/>
              <a:t>Концепция реформирования бюджетного процесса в Российской Федерации в 2004 – 2006 годах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182212" y="1219200"/>
            <a:ext cx="11009787" cy="563879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ru-RU" altLang="ru-RU" sz="1800" dirty="0"/>
          </a:p>
          <a:p>
            <a:pPr eaLnBrk="1" hangingPunct="1">
              <a:lnSpc>
                <a:spcPct val="80000"/>
              </a:lnSpc>
            </a:pPr>
            <a:r>
              <a:rPr lang="ru-RU" altLang="ru-RU" b="1" i="1" dirty="0" smtClean="0"/>
              <a:t>Цель – создание условий и предпосылок для максимально </a:t>
            </a:r>
            <a:r>
              <a:rPr lang="ru-RU" altLang="ru-RU" b="1" i="1" u="sng" dirty="0" smtClean="0"/>
              <a:t>эффективного управления государственными</a:t>
            </a:r>
            <a:r>
              <a:rPr lang="ru-RU" altLang="ru-RU" b="1" i="1" dirty="0" smtClean="0"/>
              <a:t> (муниципальными) финансами в соответствии с приоритетами государственной политики. </a:t>
            </a:r>
          </a:p>
          <a:p>
            <a:pPr eaLnBrk="1" hangingPunct="1">
              <a:lnSpc>
                <a:spcPct val="80000"/>
              </a:lnSpc>
            </a:pPr>
            <a:endParaRPr lang="ru-RU" altLang="ru-RU" b="1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b="1" i="1" dirty="0" smtClean="0"/>
              <a:t>Смещение акцентов бюджетного процесса от «управления бюджетными ресурсами (затратами)» на «</a:t>
            </a:r>
            <a:r>
              <a:rPr lang="ru-RU" altLang="ru-RU" b="1" i="1" u="sng" dirty="0" smtClean="0"/>
              <a:t>управление результатами</a:t>
            </a:r>
            <a:r>
              <a:rPr lang="ru-RU" altLang="ru-RU" b="1" i="1" dirty="0" smtClean="0"/>
              <a:t>» путем повышения ответственности и расширения самостоятельности участников бюджетного процесса.</a:t>
            </a:r>
          </a:p>
          <a:p>
            <a:pPr eaLnBrk="1" hangingPunct="1">
              <a:lnSpc>
                <a:spcPct val="80000"/>
              </a:lnSpc>
            </a:pPr>
            <a:endParaRPr lang="ru-RU" altLang="ru-RU" b="1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b="1" i="1" dirty="0" smtClean="0"/>
              <a:t>Мероприятия по повышению эффективности расходов в рамках комплексной реформы бюджетной системы включают в себя реформирование бюджетного сектора , </a:t>
            </a:r>
            <a:r>
              <a:rPr lang="ru-RU" altLang="ru-RU" b="1" i="1" u="sng" dirty="0" smtClean="0"/>
              <a:t>переход к новым формам финансового обеспечения предоставления государственных (муниципальных) услуг</a:t>
            </a:r>
            <a:r>
              <a:rPr lang="ru-RU" altLang="ru-RU" b="1" i="1" dirty="0" smtClean="0"/>
              <a:t>, </a:t>
            </a: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5CD6E6A-9893-46D0-89FA-0A2585379F87}" type="slidenum">
              <a:rPr lang="ru-RU" altLang="ru-RU" sz="1000"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ru-RU" altLang="ru-RU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3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821" y="201478"/>
            <a:ext cx="11052179" cy="741947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b="1" dirty="0"/>
              <a:t>Основные принципы среднесрочного </a:t>
            </a:r>
            <a:r>
              <a:rPr lang="ru-RU" altLang="ru-RU" sz="2800" b="1" dirty="0" smtClean="0"/>
              <a:t>бюджетирования, </a:t>
            </a:r>
            <a:r>
              <a:rPr lang="ru-RU" altLang="ru-RU" sz="2800" b="1" dirty="0"/>
              <a:t>ориентированного на результаты (БОР)</a:t>
            </a:r>
            <a:endParaRPr lang="en-GB" altLang="ru-RU" sz="28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139821" y="741947"/>
            <a:ext cx="11052179" cy="611605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Планирование по видам расходов заменяется на планирование социально-экономических результатов, получаемых в ходе осуществления государством своих функций</a:t>
            </a:r>
            <a:r>
              <a:rPr lang="ru-RU" altLang="ru-RU" b="1" i="1" kern="1200" dirty="0" smtClean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eaLnBrk="1" hangingPunct="1">
              <a:defRPr/>
            </a:pPr>
            <a:endParaRPr lang="ru-RU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Распределение бюджетных средств  зависит от достижения показателей социально-экономической эффективности</a:t>
            </a:r>
            <a:r>
              <a:rPr lang="ru-RU" altLang="ru-RU" b="1" i="1" kern="1200" dirty="0" smtClean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eaLnBrk="1" hangingPunct="1">
              <a:defRPr/>
            </a:pPr>
            <a:endParaRPr lang="ru-RU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Бюджетные средства распределяются по стратегическим целям, тактическим задачам и программам</a:t>
            </a:r>
            <a:r>
              <a:rPr lang="ru-RU" altLang="ru-RU" b="1" i="1" kern="1200" dirty="0" smtClean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eaLnBrk="1" hangingPunct="1">
              <a:defRPr/>
            </a:pPr>
            <a:endParaRPr lang="ru-RU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ru-RU" altLang="ru-RU" b="1" i="1" kern="1200" dirty="0" smtClean="0">
                <a:solidFill>
                  <a:srgbClr val="002060"/>
                </a:solidFill>
                <a:latin typeface="Arial Narrow" pitchFamily="34" charset="0"/>
              </a:rPr>
              <a:t>В </a:t>
            </a: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определении целей, задач и программ принимает участие население</a:t>
            </a:r>
            <a:r>
              <a:rPr lang="ru-RU" altLang="ru-RU" sz="1800" b="1" dirty="0"/>
              <a:t>.</a:t>
            </a:r>
            <a:endParaRPr lang="en-GB" altLang="ru-RU" sz="1800" b="1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61F21CA-EB7D-4F8C-906D-569AF95D1C3C}" type="slidenum">
              <a:rPr lang="ru-RU" altLang="ru-RU" sz="1000"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ru-RU" altLang="ru-RU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5974" y="216977"/>
            <a:ext cx="10836026" cy="866274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/>
              <a:t>Основные принципы бюджетирования по результатам</a:t>
            </a:r>
            <a:br>
              <a:rPr lang="ru-RU" altLang="ru-RU" sz="3200" b="1" dirty="0"/>
            </a:br>
            <a:r>
              <a:rPr lang="ru-RU" altLang="ru-RU" sz="3200" b="1" dirty="0"/>
              <a:t>(продолжение)</a:t>
            </a:r>
            <a:endParaRPr lang="en-GB" altLang="ru-RU" sz="3200" b="1" dirty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buClr>
                <a:srgbClr val="CC0000"/>
              </a:buClr>
              <a:buBlip>
                <a:blip r:embed="rId3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buClr>
                <a:srgbClr val="3366CC"/>
              </a:buClr>
              <a:buBlip>
                <a:blip r:embed="rId3"/>
              </a:buBlip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buClr>
                <a:srgbClr val="CC0000"/>
              </a:buClr>
              <a:buBlip>
                <a:blip r:embed="rId3"/>
              </a:buBlip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buClr>
                <a:srgbClr val="3366CC"/>
              </a:buClr>
              <a:buBlip>
                <a:blip r:embed="rId3"/>
              </a:buBlip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buClr>
                <a:srgbClr val="FFCC00"/>
              </a:buClr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Wingdings" panose="05000000000000000000" pitchFamily="2" charset="2"/>
              <a:buBlip>
                <a:blip r:embed="rId3"/>
              </a:buBlip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052A645-31FE-4F6B-93A5-3E408D70A433}" type="slidenum">
              <a:rPr lang="ru-RU" altLang="ru-RU" sz="1000"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ru-RU" altLang="ru-RU" sz="1000">
              <a:latin typeface="Arial" panose="020B0604020202020204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484310" y="866275"/>
            <a:ext cx="10707690" cy="59917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Распорядители бюджетных средств свободны в выборе способов достижения поставленных перед ними целей и задач и имеют возможность перераспределять средства внутри программ и планируемого периода;</a:t>
            </a:r>
          </a:p>
          <a:p>
            <a:pPr eaLnBrk="1" hangingPunct="1">
              <a:defRPr/>
            </a:pPr>
            <a:endParaRPr lang="ru-RU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 Ответственность распорядителей бюджетных средств и бюджетополучателей за конечный результат усиливается;</a:t>
            </a:r>
          </a:p>
          <a:p>
            <a:pPr eaLnBrk="1" hangingPunct="1">
              <a:defRPr/>
            </a:pPr>
            <a:endParaRPr lang="ru-RU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ru-RU" altLang="ru-RU" b="1" i="1" kern="1200" dirty="0">
                <a:solidFill>
                  <a:srgbClr val="002060"/>
                </a:solidFill>
                <a:latin typeface="Arial Narrow" pitchFamily="34" charset="0"/>
              </a:rPr>
              <a:t>Контроль использования бюджетных средств смещается с внешнего контроля за целевым использованием средств к внутреннему контролю за эффективностью расходов.</a:t>
            </a:r>
            <a:endParaRPr lang="en-GB" altLang="ru-RU" b="1" i="1" kern="1200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r>
              <a:rPr lang="en-US" dirty="0" smtClean="0"/>
              <a:t> </a:t>
            </a:r>
            <a:r>
              <a:rPr lang="ru-RU" dirty="0" smtClean="0"/>
              <a:t>реализации 83-ФЗ в Забайкальском крае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10653" y="2666999"/>
            <a:ext cx="11181347" cy="3124201"/>
          </a:xfrm>
        </p:spPr>
        <p:txBody>
          <a:bodyPr/>
          <a:lstStyle/>
          <a:p>
            <a:r>
              <a:rPr lang="ru-RU" sz="3200" dirty="0" smtClean="0"/>
              <a:t>Изменения правового статуса образовательных учреждений</a:t>
            </a:r>
          </a:p>
          <a:p>
            <a:r>
              <a:rPr lang="ru-RU" sz="3200" dirty="0" smtClean="0"/>
              <a:t>Повышение самостоятельности</a:t>
            </a:r>
          </a:p>
          <a:p>
            <a:r>
              <a:rPr lang="ru-RU" sz="3200" dirty="0" smtClean="0"/>
              <a:t>Переход на нормативное </a:t>
            </a:r>
            <a:r>
              <a:rPr lang="ru-RU" sz="3200" dirty="0" err="1" smtClean="0"/>
              <a:t>подушевое</a:t>
            </a:r>
            <a:r>
              <a:rPr lang="ru-RU" sz="3200" dirty="0" smtClean="0"/>
              <a:t> финансирование через установление стоимости государственной (муниципальной) услуги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67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2104"/>
            <a:ext cx="12236149" cy="605589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48000" y="301350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>
              <a:effectLst/>
            </a:endParaRPr>
          </a:p>
          <a:p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48590" y="2"/>
            <a:ext cx="10026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Численность автономных учреждений</a:t>
            </a:r>
          </a:p>
          <a:p>
            <a:pPr algn="ctr"/>
            <a:r>
              <a:rPr lang="ru-RU" sz="2800" b="1" i="1" dirty="0" smtClean="0"/>
              <a:t> в сфере образования  Забайкальского края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73084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2316" y="0"/>
            <a:ext cx="1130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К</a:t>
            </a:r>
            <a:r>
              <a:rPr lang="ru-RU" sz="2800" dirty="0" smtClean="0">
                <a:ln w="3175" cmpd="sng">
                  <a:noFill/>
                </a:ln>
                <a:solidFill>
                  <a:prstClr val="black"/>
                </a:solidFill>
                <a:ea typeface="+mj-ea"/>
                <a:cs typeface="+mj-cs"/>
              </a:rPr>
              <a:t>оличество автономных муниципальных образовательных </a:t>
            </a:r>
            <a:r>
              <a:rPr lang="ru-RU" sz="2800" dirty="0">
                <a:ln w="3175" cmpd="sng">
                  <a:noFill/>
                </a:ln>
                <a:solidFill>
                  <a:prstClr val="black"/>
                </a:solidFill>
                <a:ea typeface="+mj-ea"/>
                <a:cs typeface="+mj-cs"/>
              </a:rPr>
              <a:t>учреждений Забайкальского края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43789" y="954107"/>
            <a:ext cx="1074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269271"/>
              </p:ext>
            </p:extLst>
          </p:nvPr>
        </p:nvGraphicFramePr>
        <p:xfrm>
          <a:off x="1310104" y="954107"/>
          <a:ext cx="10881896" cy="589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92"/>
                <a:gridCol w="2400968"/>
                <a:gridCol w="2235200"/>
                <a:gridCol w="2566736"/>
              </a:tblGrid>
              <a:tr h="804062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Дошкольное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 образование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Общее образование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Дополнительное образование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04062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г.Краснокаменск</a:t>
                      </a:r>
                      <a:r>
                        <a:rPr lang="ru-RU" sz="2400" dirty="0" smtClean="0"/>
                        <a:t> и </a:t>
                      </a:r>
                      <a:r>
                        <a:rPr lang="ru-RU" sz="2400" dirty="0" err="1" smtClean="0"/>
                        <a:t>Краснокаменский</a:t>
                      </a:r>
                      <a:r>
                        <a:rPr lang="ru-RU" sz="2400" dirty="0" smtClean="0"/>
                        <a:t>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Кыринский</a:t>
                      </a:r>
                      <a:r>
                        <a:rPr lang="ru-RU" sz="2400" dirty="0" smtClean="0"/>
                        <a:t>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Карымский</a:t>
                      </a:r>
                      <a:r>
                        <a:rPr lang="ru-RU" sz="2400" dirty="0" smtClean="0"/>
                        <a:t>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Улетовский</a:t>
                      </a:r>
                      <a:r>
                        <a:rPr lang="ru-RU" sz="2400" dirty="0" smtClean="0"/>
                        <a:t>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Забайкальский</a:t>
                      </a:r>
                      <a:r>
                        <a:rPr lang="ru-RU" sz="2400" baseline="0" dirty="0" smtClean="0"/>
                        <a:t>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Петровск-Забайкальский район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8551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Г.Чита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267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549</TotalTime>
  <Words>2718</Words>
  <Application>Microsoft Office PowerPoint</Application>
  <PresentationFormat>Произвольный</PresentationFormat>
  <Paragraphs>221</Paragraphs>
  <Slides>34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Параллакс</vt:lpstr>
      <vt:lpstr>Отдельные вопросы реализации образовательными организациями ФЗ-83 </vt:lpstr>
      <vt:lpstr>Федеральный закон от 08.05.2010 № 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</vt:lpstr>
      <vt:lpstr>Бюджетная реформа, реализация 83-ФЗ</vt:lpstr>
      <vt:lpstr>Концепция реформирования бюджетного процесса в Российской Федерации в 2004 – 2006 годах</vt:lpstr>
      <vt:lpstr>Основные принципы среднесрочного бюджетирования, ориентированного на результаты (БОР)</vt:lpstr>
      <vt:lpstr>Основные принципы бюджетирования по результатам (продолжение)</vt:lpstr>
      <vt:lpstr>Результаты реализации 83-ФЗ в Забайкальском крае </vt:lpstr>
      <vt:lpstr>Презентация PowerPoint</vt:lpstr>
      <vt:lpstr>Презентация PowerPoint</vt:lpstr>
      <vt:lpstr>Наибольшая доля автономных ОУ в следующих регионах </vt:lpstr>
      <vt:lpstr>Презентация PowerPoint</vt:lpstr>
      <vt:lpstr>Список казенных образовательных учреждений Забайкальского края</vt:lpstr>
      <vt:lpstr>Направления развития самостоятельности:</vt:lpstr>
      <vt:lpstr>Проблемы введения</vt:lpstr>
      <vt:lpstr>Презентация PowerPoint</vt:lpstr>
      <vt:lpstr>Презентация PowerPoint</vt:lpstr>
      <vt:lpstr>    КОММЕНТАРИИ (КОМПЛЕКСНЫЕ РЕКОМЕНДАЦИИ)* ПО вопросам  РЕАЛИЗАЦИИ ФЕДЕРАЛЬНОГО ЗАКОНА ОТ 8 МАЯ 2010 Г. № 83-ФЗ  для  ОРГАНОВ   ИСПОЛНИТЕЛЬНОЙ ВЛАСТИ СУБЪЕКТОВ РОССИЙСКОЙ ФЕДЕРАЦИИ,И МЕСТНОГО САМОУПРАВЛЕНИЯ     </vt:lpstr>
      <vt:lpstr>210-ФЗ  И 83-ФЗ В ЧАСТИ ПЕРЕЧНЕЙ УСЛУГ</vt:lpstr>
      <vt:lpstr>Нормативно-правовые основы формирования перечней государственных/муниципальных услуг</vt:lpstr>
      <vt:lpstr>Презентация PowerPoint</vt:lpstr>
      <vt:lpstr>Новый порядок формирования перечней с 2016 года</vt:lpstr>
      <vt:lpstr>Презентация PowerPoint</vt:lpstr>
      <vt:lpstr>Презентация PowerPoint</vt:lpstr>
      <vt:lpstr>Государственное/муниципальное задание</vt:lpstr>
      <vt:lpstr>статья 69.2 Бюджетного кодекса  Российской Федерации </vt:lpstr>
      <vt:lpstr>Федеральный закон N 252-ФЗ о внесении изменений в Кодекс Российской Федерации об административных правонарушениях</vt:lpstr>
      <vt:lpstr>Финансовое обеспечение выполнения государственного (муниципального) задания</vt:lpstr>
      <vt:lpstr>Методические рекомендации по определению нормативных затрат</vt:lpstr>
      <vt:lpstr>статья 69.2 Бюджетного кодекса  Российской Федерации </vt:lpstr>
      <vt:lpstr>Презентация PowerPoint</vt:lpstr>
      <vt:lpstr>Презентация PowerPoint</vt:lpstr>
      <vt:lpstr>Задачи на 2015 г.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Кузьмина</dc:creator>
  <cp:lastModifiedBy>PC</cp:lastModifiedBy>
  <cp:revision>33</cp:revision>
  <dcterms:created xsi:type="dcterms:W3CDTF">2015-02-11T12:33:11Z</dcterms:created>
  <dcterms:modified xsi:type="dcterms:W3CDTF">2015-02-12T05:44:16Z</dcterms:modified>
</cp:coreProperties>
</file>