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931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7414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1263" cy="376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0300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5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5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5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5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fld id="{54220FF8-A0B5-418D-82D4-1A28AE0EF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3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B143BA9-BB3F-4720-BAEA-19CAF2AEDCCD}" type="slidenum">
              <a:rPr lang="en-US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36E7546-2563-4BF2-A181-C6B7CD4861E8}" type="slidenum">
              <a:rPr lang="en-US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en-US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C4AD9DC2-FAA7-4DF4-A818-0ADE3CC113B4}" type="slidenum">
              <a:rPr lang="en-US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en-US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2DA16D1-47FD-4705-870B-EB9E99C1AE21}" type="slidenum">
              <a:rPr lang="en-US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C72FAAE-E522-4EEA-90B1-050A67E2FDD3}" type="slidenum">
              <a:rPr lang="en-US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7C94A8A-50E4-4EBF-8AAA-C10D04B1B862}" type="slidenum">
              <a:rPr lang="en-US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6A24C9B-D00F-44DD-82F9-B86974C02E1E}" type="slidenum">
              <a:rPr lang="en-US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US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3DD05D6C-0374-4318-9D43-F06BCA9D88B2}" type="slidenum">
              <a:rPr lang="en-US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en-US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7FAB074-963D-4193-9E94-6FC517794187}" type="slidenum">
              <a:rPr lang="en-US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en-US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28D9F41-1529-4CCB-9B8C-EED51C69742F}" type="slidenum">
              <a:rPr lang="en-US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n-US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F1914A5-7205-4BA3-A8E5-46B174CD2010}" type="slidenum">
              <a:rPr lang="en-US" alt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en-US" alt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6025" cy="37687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924175"/>
            <a:ext cx="10080625" cy="25193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757" y="5569496"/>
            <a:ext cx="6214412" cy="97237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327" y="3452770"/>
            <a:ext cx="7910326" cy="1976635"/>
          </a:xfrm>
          <a:effectLst/>
        </p:spPr>
        <p:txBody>
          <a:bodyPr/>
          <a:lstStyle>
            <a:lvl1pPr marL="705560" indent="-503972"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C865-B744-4E5F-BE64-26813766B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0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0130" y="806364"/>
            <a:ext cx="7056438" cy="38302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B210A-A750-4BD2-84C6-861999BD0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1938" y="415041"/>
            <a:ext cx="2268141" cy="577429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4604" y="806365"/>
            <a:ext cx="5323954" cy="539553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9BB99-599F-4096-BA28-6CD943FE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50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3037" cy="1254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39975" cy="512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87700" cy="512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39975" cy="512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D3EC9-7E09-4601-BA23-F70791165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5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0078" y="806366"/>
            <a:ext cx="7056438" cy="383023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4221-0B72-4372-9448-84DA9A509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2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924175"/>
            <a:ext cx="10080625" cy="25193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56" y="2394942"/>
            <a:ext cx="6577835" cy="2671290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597" y="5078928"/>
            <a:ext cx="6582055" cy="920940"/>
          </a:xfrm>
        </p:spPr>
        <p:txBody>
          <a:bodyPr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1083-D258-455A-B002-55F5677EC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8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0077" y="806364"/>
            <a:ext cx="3689509" cy="383023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806366"/>
            <a:ext cx="3689509" cy="383023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0C37-7E1B-45FD-9472-2C953876C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7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02" y="1543601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332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7" y="1542174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2060-A1F5-4AF8-9817-0A532D8CF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5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FBD5-0ACC-4C76-BB2E-C92BF2AE6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82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B2A05-F779-477E-BF14-C4D9A9FD0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4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45" y="2435896"/>
            <a:ext cx="4008531" cy="1387255"/>
          </a:xfrm>
          <a:effectLst/>
        </p:spPr>
        <p:txBody>
          <a:bodyPr anchor="b"/>
          <a:lstStyle>
            <a:lvl1pPr marL="251986" indent="-251986" algn="l">
              <a:defRPr sz="3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032" y="806366"/>
            <a:ext cx="4428557" cy="539553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956" y="3855679"/>
            <a:ext cx="3735762" cy="2358422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834B0-2C35-4E3C-B0D0-32DAE86F7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7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924175"/>
            <a:ext cx="10080625" cy="25193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3570" y="1259946"/>
            <a:ext cx="4536281" cy="34478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2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10" y="1113874"/>
            <a:ext cx="4072504" cy="2384329"/>
          </a:xfrm>
        </p:spPr>
        <p:txBody>
          <a:bodyPr anchor="b"/>
          <a:lstStyle>
            <a:lvl1pPr marL="201589" indent="-201589">
              <a:buFont typeface="Georgia" pitchFamily="18" charset="0"/>
              <a:buChar char="*"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63" y="4921197"/>
            <a:ext cx="7037407" cy="1259946"/>
          </a:xfrm>
        </p:spPr>
        <p:txBody>
          <a:bodyPr anchor="b"/>
          <a:lstStyle>
            <a:lvl1pPr algn="l">
              <a:defRPr sz="51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2D064-AAB2-4C14-8545-DBB2E9775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1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7758"/>
            <a:ext cx="10080625" cy="193191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562775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4488"/>
            <a:ext cx="10080625" cy="251936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438" y="4819650"/>
            <a:ext cx="7180262" cy="1260475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60475" y="806450"/>
            <a:ext cx="7056438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025" y="6804025"/>
            <a:ext cx="2773363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238" y="6804025"/>
            <a:ext cx="3697287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0525" y="6804025"/>
            <a:ext cx="2016125" cy="401638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A8B08A1-E694-42C5-82BC-631ACA72E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6" r:id="rId2"/>
    <p:sldLayoutId id="2147483745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6" r:id="rId9"/>
    <p:sldLayoutId id="2147483742" r:id="rId10"/>
    <p:sldLayoutId id="2147483743" r:id="rId11"/>
    <p:sldLayoutId id="2147483747" r:id="rId12"/>
  </p:sldLayoutIdLst>
  <p:timing>
    <p:tnLst>
      <p:par>
        <p:cTn id="1" dur="indefinite" restart="never" nodeType="tmRoot"/>
      </p:par>
    </p:tnLst>
  </p:timing>
  <p:txStyles>
    <p:titleStyle>
      <a:lvl1pPr marL="352425" indent="-352425" algn="r" defTabSz="1006475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51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52425" indent="-352425" algn="r" defTabSz="1006475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2pPr>
      <a:lvl3pPr marL="352425" indent="-352425" algn="r" defTabSz="1006475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3pPr>
      <a:lvl4pPr marL="352425" indent="-352425" algn="r" defTabSz="1006475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4pPr>
      <a:lvl5pPr marL="352425" indent="-352425" algn="r" defTabSz="1006475" rtl="0" eaLnBrk="0" fontAlgn="base" hangingPunct="0">
        <a:spcBef>
          <a:spcPct val="0"/>
        </a:spcBef>
        <a:spcAft>
          <a:spcPct val="0"/>
        </a:spcAft>
        <a:buClr>
          <a:srgbClr val="786F51"/>
        </a:buClr>
        <a:buSzPct val="128000"/>
        <a:buFont typeface="Georgia" pitchFamily="18" charset="0"/>
        <a:buChar char="*"/>
        <a:defRPr sz="51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0825" indent="-200025" algn="l" defTabSz="1006475" rtl="0" eaLnBrk="0" fontAlgn="base" hangingPunct="0">
        <a:spcBef>
          <a:spcPct val="20000"/>
        </a:spcBef>
        <a:spcAft>
          <a:spcPts val="325"/>
        </a:spcAft>
        <a:buClr>
          <a:srgbClr val="786F51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603250" indent="-200025" algn="l" defTabSz="1006475" rtl="0" eaLnBrk="0" fontAlgn="base" hangingPunct="0">
        <a:spcBef>
          <a:spcPct val="20000"/>
        </a:spcBef>
        <a:spcAft>
          <a:spcPts val="325"/>
        </a:spcAft>
        <a:buClr>
          <a:srgbClr val="786F51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906463" indent="-200025" algn="l" defTabSz="1006475" rtl="0" eaLnBrk="0" fontAlgn="base" hangingPunct="0">
        <a:spcBef>
          <a:spcPct val="20000"/>
        </a:spcBef>
        <a:spcAft>
          <a:spcPts val="325"/>
        </a:spcAft>
        <a:buClr>
          <a:srgbClr val="786F51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208088" indent="-200025" algn="l" defTabSz="1006475" rtl="0" eaLnBrk="0" fontAlgn="base" hangingPunct="0">
        <a:spcBef>
          <a:spcPct val="20000"/>
        </a:spcBef>
        <a:spcAft>
          <a:spcPts val="325"/>
        </a:spcAft>
        <a:buClr>
          <a:srgbClr val="786F51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531938" indent="-200025" algn="l" defTabSz="1006475" rtl="0" eaLnBrk="0" fontAlgn="base" hangingPunct="0">
        <a:spcBef>
          <a:spcPct val="20000"/>
        </a:spcBef>
        <a:spcAft>
          <a:spcPts val="325"/>
        </a:spcAft>
        <a:buClr>
          <a:srgbClr val="786F51"/>
        </a:buClr>
        <a:buSzPct val="130000"/>
        <a:buFont typeface="Georgia" pitchFamily="18" charset="0"/>
        <a:buChar char="*"/>
        <a:defRPr sz="1500" kern="1200">
          <a:solidFill>
            <a:srgbClr val="404040"/>
          </a:solidFill>
          <a:latin typeface="+mn-lt"/>
          <a:ea typeface="+mn-ea"/>
          <a:cs typeface="+mn-cs"/>
        </a:defRPr>
      </a:lvl5pPr>
      <a:lvl6pPr marL="183445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6707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1985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5247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768475"/>
            <a:ext cx="9070975" cy="4384675"/>
          </a:xfrm>
        </p:spPr>
        <p:txBody>
          <a:bodyPr/>
          <a:lstStyle/>
          <a:p>
            <a:pPr algn="ctr" eaLnBrk="1" hangingPunct="1">
              <a:lnSpc>
                <a:spcPct val="16000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ru-RU" sz="3200" smtClean="0">
                <a:latin typeface="Times New Roman" pitchFamily="16" charset="0"/>
              </a:rPr>
              <a:t>Первые результаты введения ФГОС в экспериментальных школах Забайкальского края</a:t>
            </a:r>
          </a:p>
          <a:p>
            <a:pPr algn="ctr" eaLnBrk="1" hangingPunct="1">
              <a:lnSpc>
                <a:spcPct val="16000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ru-RU" sz="3200" smtClean="0">
                <a:latin typeface="Times New Roman" pitchFamily="16" charset="0"/>
              </a:rPr>
              <a:t>(выпускники начальной школы 2014 года)</a:t>
            </a:r>
          </a:p>
          <a:p>
            <a:pPr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ru-RU" smtClean="0">
              <a:latin typeface="Times New Roman" pitchFamily="16" charset="0"/>
            </a:endParaRPr>
          </a:p>
          <a:p>
            <a:pPr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ru-RU" smtClean="0">
              <a:latin typeface="Times New Roman" pitchFamily="16" charset="0"/>
            </a:endParaRPr>
          </a:p>
          <a:p>
            <a:pPr algn="r"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ru-RU" sz="1800" smtClean="0">
                <a:latin typeface="Times New Roman" pitchFamily="16" charset="0"/>
              </a:rPr>
              <a:t>Наталья Викторовна Храмцова</a:t>
            </a:r>
          </a:p>
          <a:p>
            <a:pPr algn="r"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ru-RU" sz="1800" smtClean="0">
                <a:latin typeface="Times New Roman" pitchFamily="16" charset="0"/>
              </a:rPr>
              <a:t>декан факультета дошкольного </a:t>
            </a:r>
          </a:p>
          <a:p>
            <a:pPr algn="r"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ru-RU" sz="1800" smtClean="0">
                <a:latin typeface="Times New Roman" pitchFamily="16" charset="0"/>
              </a:rPr>
              <a:t> и начального общего образования</a:t>
            </a:r>
            <a:endParaRPr lang="ru-RU" altLang="ru-RU" sz="1800" smtClean="0">
              <a:latin typeface="Times New Roman" pitchFamily="16" charset="0"/>
            </a:endParaRPr>
          </a:p>
          <a:p>
            <a:pPr algn="r"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ru-RU" altLang="ru-RU" sz="1800" smtClean="0">
                <a:latin typeface="Times New Roman" pitchFamily="16" charset="0"/>
              </a:rPr>
              <a:t>Института развития образования Забайкальского края</a:t>
            </a:r>
            <a:endParaRPr lang="en-US" altLang="ru-RU" sz="1800" smtClean="0">
              <a:latin typeface="Times New Roman" pitchFamily="16" charset="0"/>
            </a:endParaRPr>
          </a:p>
          <a:p>
            <a:pPr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ru-RU" smtClean="0">
              <a:latin typeface="Times New Roman" pitchFamily="16" charset="0"/>
            </a:endParaRPr>
          </a:p>
          <a:p>
            <a:pPr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ru-RU" sz="3200" smtClean="0">
              <a:latin typeface="Times New Roman" pitchFamily="16" charset="0"/>
            </a:endParaRPr>
          </a:p>
          <a:p>
            <a:pPr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ru-RU" sz="2200" b="1" smtClean="0">
              <a:latin typeface="Times New Roman" pitchFamily="16" charset="0"/>
            </a:endParaRPr>
          </a:p>
          <a:p>
            <a:pPr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ru-RU" sz="2200" b="1" smtClean="0">
              <a:latin typeface="Times New Roman" pitchFamily="16" charset="0"/>
            </a:endParaRPr>
          </a:p>
          <a:p>
            <a:pPr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ru-RU" sz="2200" b="1" smtClean="0">
              <a:latin typeface="Times New Roman" pitchFamily="16" charset="0"/>
            </a:endParaRPr>
          </a:p>
          <a:p>
            <a:pPr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ru-RU" sz="2200" b="1" smtClean="0">
              <a:latin typeface="Times New Roman" pitchFamily="16" charset="0"/>
            </a:endParaRPr>
          </a:p>
          <a:p>
            <a:pPr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ru-RU" sz="2200" b="1" smtClean="0">
              <a:latin typeface="Times New Roman" pitchFamily="16" charset="0"/>
            </a:endParaRPr>
          </a:p>
          <a:p>
            <a:pPr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ru-RU" sz="1400" b="1" smtClean="0"/>
          </a:p>
          <a:p>
            <a:pPr eaLnBrk="1" hangingPunct="1">
              <a:lnSpc>
                <a:spcPts val="1550"/>
              </a:lnSpc>
              <a:spcBef>
                <a:spcPts val="388"/>
              </a:spcBef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US" altLang="ru-RU" sz="1400" b="1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75816" y="395461"/>
            <a:ext cx="9067800" cy="1258888"/>
          </a:xfrm>
        </p:spPr>
        <p:txBody>
          <a:bodyPr/>
          <a:lstStyle/>
          <a:p>
            <a:pPr marL="352780" indent="-352780" algn="ctr" defTabSz="1007943" eaLnBrk="1" fontAlgn="auto" hangingPunct="1">
              <a:spcAft>
                <a:spcPts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600" dirty="0" err="1">
                <a:latin typeface="Times New Roman" pitchFamily="16" charset="0"/>
              </a:rPr>
              <a:t>Выводы</a:t>
            </a:r>
            <a:r>
              <a:rPr lang="en-US" sz="2600" dirty="0">
                <a:latin typeface="Times New Roman" pitchFamily="16" charset="0"/>
              </a:rPr>
              <a:t>: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503238" y="830263"/>
            <a:ext cx="9067800" cy="5478462"/>
          </a:xfrm>
        </p:spPr>
        <p:txBody>
          <a:bodyPr rtlCol="0">
            <a:normAutofit fontScale="85000" lnSpcReduction="20000"/>
          </a:bodyPr>
          <a:lstStyle/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Проблемы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возникшие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при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проведении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мониторинга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: </a:t>
            </a: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6" charset="0"/>
              <a:cs typeface="Times New Roman" pitchFamily="16" charset="0"/>
            </a:endParaRP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- 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несвоевременное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оповещение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педагогов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на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уровне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муниципалитета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и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предоставления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пакета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материалов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в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указанные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сроки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;</a:t>
            </a: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6" charset="0"/>
              <a:cs typeface="Times New Roman" pitchFamily="16" charset="0"/>
            </a:endParaRP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-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недостаточная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организация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проведения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проверочных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работ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в ОО;</a:t>
            </a: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6" charset="0"/>
              <a:cs typeface="Times New Roman" pitchFamily="16" charset="0"/>
            </a:endParaRP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- 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некомпетентность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учителей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в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фиксации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результатов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проверочных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работ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в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электронной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форме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;</a:t>
            </a: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6" charset="0"/>
              <a:cs typeface="Times New Roman" pitchFamily="16" charset="0"/>
            </a:endParaRP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-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нечеткое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следование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инструкций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данных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разработчиками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материалов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и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технических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регламентов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проведения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мониторинга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со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стороны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организаторов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на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муниципальном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и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школьном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уровне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;</a:t>
            </a: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6" charset="0"/>
              <a:cs typeface="Times New Roman" pitchFamily="16" charset="0"/>
            </a:endParaRP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-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недостаточное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внимание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руководителей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школ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и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муниципальных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методических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служб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к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проведению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мониторинга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в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начальной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школе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который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является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внешней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оценкой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качества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начального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общего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образования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(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Федерального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уровня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);</a:t>
            </a: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6" charset="0"/>
              <a:cs typeface="Times New Roman" pitchFamily="16" charset="0"/>
            </a:endParaRP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-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ослабление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внимания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педагогов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к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достижению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предметных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результатов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(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прохождению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программного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en-US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материала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6" charset="0"/>
                <a:cs typeface="Times New Roman" pitchFamily="16" charset="0"/>
              </a:rPr>
              <a:t>).</a:t>
            </a:r>
          </a:p>
          <a:p>
            <a:pPr marL="251986" indent="-338138" defTabSz="1007943" eaLnBrk="1" fontAlgn="auto" hangingPunct="1">
              <a:spcAft>
                <a:spcPct val="0"/>
              </a:spcAft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7800" cy="741908"/>
          </a:xfrm>
        </p:spPr>
        <p:txBody>
          <a:bodyPr/>
          <a:lstStyle/>
          <a:p>
            <a:pPr marL="352780" indent="-352780" algn="ctr" defTabSz="1007943" eaLnBrk="1" fontAlgn="auto" hangingPunct="1">
              <a:spcAft>
                <a:spcPts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err="1"/>
              <a:t>Рекомендации</a:t>
            </a:r>
            <a:r>
              <a:rPr lang="en-US" sz="2800" dirty="0"/>
              <a:t>: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503238" y="1331913"/>
            <a:ext cx="9067800" cy="5688012"/>
          </a:xfrm>
        </p:spPr>
        <p:txBody>
          <a:bodyPr/>
          <a:lstStyle/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ru-RU" smtClean="0">
                <a:latin typeface="Times New Roman" pitchFamily="16" charset="0"/>
              </a:rPr>
              <a:t>1. Учесть проблемы, возникшие в ходе проведения процедуры оценки качества начального общего образования в пилотных школах Забайкальского края.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ru-RU" smtClean="0">
                <a:latin typeface="Times New Roman" pitchFamily="16" charset="0"/>
              </a:rPr>
              <a:t>2. Использовать материалы мониторинга для организации методической работы в районных методических объединениях педагогов.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ru-RU" smtClean="0">
                <a:latin typeface="Times New Roman" pitchFamily="16" charset="0"/>
                <a:cs typeface="Times New Roman" pitchFamily="16" charset="0"/>
              </a:rPr>
              <a:t>3. Результаты проверочных работ довести до сведения  администрации школ, учителей  начальной школы и предметников, работающих с пятиклассниками (бывшими четвероклассниками).   </a:t>
            </a:r>
          </a:p>
          <a:p>
            <a:pPr indent="-338138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ru-RU" smtClean="0">
                <a:latin typeface="Times New Roman" pitchFamily="16" charset="0"/>
              </a:rPr>
              <a:t>4. Популяризировать и поддерживать опыт педагогов, использующих в работе с младшими школьниками проектные и исследовательские технологии, новые подходы к оцениванию достижений учащихся.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1652588" y="2119313"/>
            <a:ext cx="3197225" cy="3457575"/>
          </a:xfrm>
          <a:prstGeom prst="triangle">
            <a:avLst/>
          </a:prstGeom>
          <a:solidFill>
            <a:srgbClr val="FFC00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1" name="AutoShape 1"/>
          <p:cNvSpPr>
            <a:spLocks noChangeArrowheads="1"/>
          </p:cNvSpPr>
          <p:nvPr/>
        </p:nvSpPr>
        <p:spPr bwMode="auto">
          <a:xfrm>
            <a:off x="2722563" y="1612900"/>
            <a:ext cx="2827337" cy="4056063"/>
          </a:xfrm>
          <a:custGeom>
            <a:avLst/>
            <a:gdLst>
              <a:gd name="T0" fmla="*/ 2827337 w 2827337"/>
              <a:gd name="T1" fmla="*/ 2028032 h 4056063"/>
              <a:gd name="T2" fmla="*/ 1413669 w 2827337"/>
              <a:gd name="T3" fmla="*/ 4056063 h 4056063"/>
              <a:gd name="T4" fmla="*/ 0 w 2827337"/>
              <a:gd name="T5" fmla="*/ 2028032 h 4056063"/>
              <a:gd name="T6" fmla="*/ 1413669 w 2827337"/>
              <a:gd name="T7" fmla="*/ 0 h 405606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827337"/>
              <a:gd name="T13" fmla="*/ 0 h 4056063"/>
              <a:gd name="T14" fmla="*/ 2827337 w 2827337"/>
              <a:gd name="T15" fmla="*/ 4056063 h 405606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27337" h="4056063">
                <a:moveTo>
                  <a:pt x="0" y="11267"/>
                </a:moveTo>
                <a:lnTo>
                  <a:pt x="-3541" y="0"/>
                </a:lnTo>
                <a:lnTo>
                  <a:pt x="7856" y="11267"/>
                </a:lnTo>
                <a:lnTo>
                  <a:pt x="0" y="11267"/>
                </a:lnTo>
                <a:close/>
              </a:path>
            </a:pathLst>
          </a:custGeom>
          <a:solidFill>
            <a:srgbClr val="F0A22E"/>
          </a:solidFill>
          <a:ln w="255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AutoShape 2"/>
          <p:cNvSpPr>
            <a:spLocks noChangeArrowheads="1"/>
          </p:cNvSpPr>
          <p:nvPr/>
        </p:nvSpPr>
        <p:spPr bwMode="auto">
          <a:xfrm>
            <a:off x="2016125" y="2498725"/>
            <a:ext cx="2833688" cy="668338"/>
          </a:xfrm>
          <a:custGeom>
            <a:avLst/>
            <a:gdLst>
              <a:gd name="T0" fmla="*/ 4368221 w 1838325"/>
              <a:gd name="T1" fmla="*/ 334171 h 668337"/>
              <a:gd name="T2" fmla="*/ 2184111 w 1838325"/>
              <a:gd name="T3" fmla="*/ 668339 h 668337"/>
              <a:gd name="T4" fmla="*/ 0 w 1838325"/>
              <a:gd name="T5" fmla="*/ 334171 h 668337"/>
              <a:gd name="T6" fmla="*/ 2184111 w 1838325"/>
              <a:gd name="T7" fmla="*/ 0 h 6683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838325"/>
              <a:gd name="T13" fmla="*/ 0 h 668337"/>
              <a:gd name="T14" fmla="*/ 1838325 w 1838325"/>
              <a:gd name="T15" fmla="*/ 668337 h 6683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38325" h="668337">
                <a:moveTo>
                  <a:pt x="0" y="1797"/>
                </a:moveTo>
                <a:lnTo>
                  <a:pt x="1797" y="1797"/>
                </a:lnTo>
                <a:lnTo>
                  <a:pt x="180" y="90"/>
                </a:lnTo>
                <a:lnTo>
                  <a:pt x="3309" y="0"/>
                </a:lnTo>
                <a:lnTo>
                  <a:pt x="1797" y="1797"/>
                </a:lnTo>
                <a:lnTo>
                  <a:pt x="270" y="90"/>
                </a:lnTo>
                <a:lnTo>
                  <a:pt x="5106" y="61"/>
                </a:lnTo>
                <a:lnTo>
                  <a:pt x="1797" y="1797"/>
                </a:lnTo>
                <a:lnTo>
                  <a:pt x="0" y="1797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F0A22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5000" rIns="45720" bIns="45000" anchor="ctr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90000"/>
              </a:lnSpc>
              <a:buClrTx/>
              <a:buFontTx/>
              <a:buNone/>
            </a:pPr>
            <a:r>
              <a:rPr lang="en-US" altLang="ru-RU" sz="2000" b="1">
                <a:solidFill>
                  <a:srgbClr val="000000"/>
                </a:solidFill>
                <a:latin typeface="Times New Roman" pitchFamily="16" charset="0"/>
              </a:rPr>
              <a:t>ЛИЧНОСТНЫЙ</a:t>
            </a:r>
          </a:p>
        </p:txBody>
      </p:sp>
      <p:sp>
        <p:nvSpPr>
          <p:cNvPr id="7173" name="AutoShape 3"/>
          <p:cNvSpPr>
            <a:spLocks noChangeArrowheads="1"/>
          </p:cNvSpPr>
          <p:nvPr/>
        </p:nvSpPr>
        <p:spPr bwMode="auto">
          <a:xfrm>
            <a:off x="2016125" y="3494088"/>
            <a:ext cx="3670300" cy="668337"/>
          </a:xfrm>
          <a:custGeom>
            <a:avLst/>
            <a:gdLst>
              <a:gd name="T0" fmla="*/ 5319281 w 2532607"/>
              <a:gd name="T1" fmla="*/ 334169 h 668337"/>
              <a:gd name="T2" fmla="*/ 2659641 w 2532607"/>
              <a:gd name="T3" fmla="*/ 668337 h 668337"/>
              <a:gd name="T4" fmla="*/ 0 w 2532607"/>
              <a:gd name="T5" fmla="*/ 334169 h 668337"/>
              <a:gd name="T6" fmla="*/ 2659641 w 2532607"/>
              <a:gd name="T7" fmla="*/ 0 h 6683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532607"/>
              <a:gd name="T13" fmla="*/ 0 h 668337"/>
              <a:gd name="T14" fmla="*/ 2532607 w 2532607"/>
              <a:gd name="T15" fmla="*/ 668337 h 6683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32607" h="668337">
                <a:moveTo>
                  <a:pt x="0" y="1797"/>
                </a:moveTo>
                <a:lnTo>
                  <a:pt x="1797" y="1797"/>
                </a:lnTo>
                <a:lnTo>
                  <a:pt x="180" y="90"/>
                </a:lnTo>
                <a:lnTo>
                  <a:pt x="3309" y="0"/>
                </a:lnTo>
                <a:lnTo>
                  <a:pt x="1797" y="1797"/>
                </a:lnTo>
                <a:lnTo>
                  <a:pt x="270" y="90"/>
                </a:lnTo>
                <a:lnTo>
                  <a:pt x="5106" y="61"/>
                </a:lnTo>
                <a:lnTo>
                  <a:pt x="1797" y="1797"/>
                </a:lnTo>
                <a:lnTo>
                  <a:pt x="0" y="1797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F0A22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5000" rIns="45720" bIns="45000" anchor="ctr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90000"/>
              </a:lnSpc>
              <a:buClrTx/>
              <a:buFontTx/>
              <a:buNone/>
            </a:pPr>
            <a:r>
              <a:rPr lang="en-US" altLang="ru-RU" sz="2200" b="1">
                <a:solidFill>
                  <a:srgbClr val="000000"/>
                </a:solidFill>
                <a:latin typeface="Times New Roman" pitchFamily="16" charset="0"/>
              </a:rPr>
              <a:t>МЕТАПРЕДМЕТНЫЙ</a:t>
            </a:r>
          </a:p>
        </p:txBody>
      </p:sp>
      <p:sp>
        <p:nvSpPr>
          <p:cNvPr id="7174" name="AutoShape 4"/>
          <p:cNvSpPr>
            <a:spLocks noChangeArrowheads="1"/>
          </p:cNvSpPr>
          <p:nvPr/>
        </p:nvSpPr>
        <p:spPr bwMode="auto">
          <a:xfrm>
            <a:off x="2016125" y="4554538"/>
            <a:ext cx="2855913" cy="668337"/>
          </a:xfrm>
          <a:custGeom>
            <a:avLst/>
            <a:gdLst>
              <a:gd name="T0" fmla="*/ 4437009 w 1838325"/>
              <a:gd name="T1" fmla="*/ 334169 h 668338"/>
              <a:gd name="T2" fmla="*/ 2218506 w 1838325"/>
              <a:gd name="T3" fmla="*/ 668336 h 668338"/>
              <a:gd name="T4" fmla="*/ 0 w 1838325"/>
              <a:gd name="T5" fmla="*/ 334169 h 668338"/>
              <a:gd name="T6" fmla="*/ 2218506 w 1838325"/>
              <a:gd name="T7" fmla="*/ 0 h 6683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838325"/>
              <a:gd name="T13" fmla="*/ 0 h 668338"/>
              <a:gd name="T14" fmla="*/ 1838325 w 1838325"/>
              <a:gd name="T15" fmla="*/ 668338 h 6683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38325" h="668338">
                <a:moveTo>
                  <a:pt x="0" y="1797"/>
                </a:moveTo>
                <a:lnTo>
                  <a:pt x="1797" y="1797"/>
                </a:lnTo>
                <a:lnTo>
                  <a:pt x="180" y="90"/>
                </a:lnTo>
                <a:lnTo>
                  <a:pt x="3309" y="0"/>
                </a:lnTo>
                <a:lnTo>
                  <a:pt x="1797" y="1797"/>
                </a:lnTo>
                <a:lnTo>
                  <a:pt x="270" y="90"/>
                </a:lnTo>
                <a:lnTo>
                  <a:pt x="5106" y="61"/>
                </a:lnTo>
                <a:lnTo>
                  <a:pt x="1797" y="1797"/>
                </a:lnTo>
                <a:lnTo>
                  <a:pt x="0" y="1797"/>
                </a:lnTo>
                <a:close/>
              </a:path>
            </a:pathLst>
          </a:custGeom>
          <a:solidFill>
            <a:srgbClr val="FFFFFF"/>
          </a:solidFill>
          <a:ln w="25560">
            <a:solidFill>
              <a:srgbClr val="F0A22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5000" rIns="45720" bIns="45000" anchor="ctr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90000"/>
              </a:lnSpc>
              <a:buClrTx/>
              <a:buFontTx/>
              <a:buNone/>
            </a:pPr>
            <a:r>
              <a:rPr lang="en-US" altLang="ru-RU" sz="2200" b="1">
                <a:solidFill>
                  <a:srgbClr val="000000"/>
                </a:solidFill>
                <a:latin typeface="Times New Roman" pitchFamily="16" charset="0"/>
              </a:rPr>
              <a:t>ПРЕДМЕТНЫЙ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1554163" y="250825"/>
            <a:ext cx="76803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lnSpc>
                <a:spcPct val="105000"/>
              </a:lnSpc>
              <a:buClrTx/>
              <a:buFontTx/>
              <a:buNone/>
            </a:pPr>
            <a:r>
              <a:rPr lang="en-US" altLang="ru-RU" sz="3200">
                <a:solidFill>
                  <a:srgbClr val="4E3B30"/>
                </a:solidFill>
                <a:latin typeface="Franklin Gothic Medium" charset="0"/>
              </a:rPr>
              <a:t>Т</a:t>
            </a:r>
            <a:r>
              <a:rPr lang="en-US" altLang="ru-RU" sz="3200">
                <a:solidFill>
                  <a:srgbClr val="4E3B30"/>
                </a:solidFill>
                <a:latin typeface="Times New Roman" pitchFamily="16" charset="0"/>
              </a:rPr>
              <a:t>ребования к результатам освоения ООП</a:t>
            </a:r>
            <a:endParaRPr lang="ru-RU" altLang="ru-RU" sz="3200">
              <a:solidFill>
                <a:srgbClr val="4E3B30"/>
              </a:solidFill>
              <a:latin typeface="Times New Roman" pitchFamily="16" charset="0"/>
            </a:endParaRPr>
          </a:p>
          <a:p>
            <a:pPr algn="ctr" eaLnBrk="1">
              <a:lnSpc>
                <a:spcPct val="105000"/>
              </a:lnSpc>
              <a:buClrTx/>
              <a:buFontTx/>
              <a:buNone/>
            </a:pPr>
            <a:r>
              <a:rPr lang="ru-RU" altLang="ru-RU" sz="2400">
                <a:solidFill>
                  <a:srgbClr val="4E3B30"/>
                </a:solidFill>
                <a:latin typeface="Times New Roman" pitchFamily="16" charset="0"/>
              </a:rPr>
              <a:t>Федеральный государственный образовательный стандарт</a:t>
            </a:r>
            <a:endParaRPr lang="en-US" altLang="ru-RU" sz="2400">
              <a:solidFill>
                <a:srgbClr val="4E3B3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sz="quarter" idx="13"/>
          </p:nvPr>
        </p:nvSpPr>
        <p:spPr>
          <a:xfrm>
            <a:off x="431800" y="684213"/>
            <a:ext cx="9070975" cy="6264275"/>
          </a:xfrm>
        </p:spPr>
        <p:txBody>
          <a:bodyPr tIns="20160"/>
          <a:lstStyle/>
          <a:p>
            <a:pPr marL="431800" indent="-317500" eaLnBrk="1" hangingPunct="1">
              <a:lnSpc>
                <a:spcPct val="95000"/>
              </a:lnSpc>
              <a:spcAft>
                <a:spcPts val="1425"/>
              </a:spcAft>
              <a:buClrTx/>
              <a:buSzPct val="45000"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r>
              <a:rPr lang="en-US" altLang="ru-RU" sz="3200" smtClean="0">
                <a:latin typeface="Times New Roman" pitchFamily="16" charset="0"/>
              </a:rPr>
              <a:t>Проект “Оценка качества начального общего образования”</a:t>
            </a:r>
          </a:p>
          <a:p>
            <a:pPr marL="431800" indent="-317500" eaLnBrk="1" hangingPunct="1">
              <a:lnSpc>
                <a:spcPct val="95000"/>
              </a:lnSpc>
              <a:spcAft>
                <a:spcPts val="1425"/>
              </a:spcAft>
              <a:buClrTx/>
              <a:buSzPct val="45000"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r>
              <a:rPr lang="en-US" altLang="ru-RU" sz="2000" smtClean="0">
                <a:latin typeface="Times New Roman" pitchFamily="16" charset="0"/>
              </a:rPr>
              <a:t>Центр оценки качества образования и методов обучения РАО</a:t>
            </a:r>
          </a:p>
          <a:p>
            <a:pPr marL="431800" indent="-317500" eaLnBrk="1" hangingPunct="1">
              <a:lnSpc>
                <a:spcPct val="95000"/>
              </a:lnSpc>
              <a:spcAft>
                <a:spcPts val="1425"/>
              </a:spcAft>
              <a:buClrTx/>
              <a:buSzPct val="45000"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r>
              <a:rPr lang="en-US" altLang="ru-RU" sz="2000" smtClean="0">
                <a:latin typeface="Times New Roman" pitchFamily="16" charset="0"/>
              </a:rPr>
              <a:t>руководитель Ковалева Галина Сергеевна</a:t>
            </a:r>
          </a:p>
          <a:p>
            <a:pPr marL="431800" indent="-317500" eaLnBrk="1" hangingPunct="1">
              <a:lnSpc>
                <a:spcPct val="95000"/>
              </a:lnSpc>
              <a:spcAft>
                <a:spcPts val="1425"/>
              </a:spcAft>
              <a:buClrTx/>
              <a:buSzPct val="45000"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endParaRPr lang="en-US" altLang="ru-RU" sz="1800" smtClean="0">
              <a:latin typeface="Times New Roman" pitchFamily="16" charset="0"/>
            </a:endParaRPr>
          </a:p>
          <a:p>
            <a:pPr marL="431800" indent="-317500" eaLnBrk="1" hangingPunct="1">
              <a:lnSpc>
                <a:spcPct val="95000"/>
              </a:lnSpc>
              <a:spcAft>
                <a:spcPts val="1425"/>
              </a:spcAft>
              <a:buClrTx/>
              <a:buSzPct val="45000"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r>
              <a:rPr lang="ru-RU" altLang="ru-RU" sz="1800" smtClean="0">
                <a:latin typeface="Times New Roman" pitchFamily="16" charset="0"/>
              </a:rPr>
              <a:t>А</a:t>
            </a:r>
            <a:r>
              <a:rPr lang="en-US" altLang="ru-RU" sz="1800" smtClean="0">
                <a:latin typeface="Times New Roman" pitchFamily="16" charset="0"/>
              </a:rPr>
              <a:t>прель 2014г</a:t>
            </a:r>
            <a:r>
              <a:rPr lang="ru-RU" altLang="ru-RU" sz="1800" smtClean="0">
                <a:latin typeface="Times New Roman" pitchFamily="16" charset="0"/>
              </a:rPr>
              <a:t> </a:t>
            </a:r>
            <a:r>
              <a:rPr lang="en-US" altLang="ru-RU" sz="1800" smtClean="0">
                <a:latin typeface="Times New Roman" pitchFamily="16" charset="0"/>
              </a:rPr>
              <a:t>.(пр</a:t>
            </a:r>
            <a:r>
              <a:rPr lang="ru-RU" altLang="ru-RU" sz="1800" smtClean="0">
                <a:latin typeface="Times New Roman" pitchFamily="16" charset="0"/>
              </a:rPr>
              <a:t>и</a:t>
            </a:r>
            <a:r>
              <a:rPr lang="en-US" altLang="ru-RU" sz="1800" smtClean="0">
                <a:latin typeface="Times New Roman" pitchFamily="16" charset="0"/>
              </a:rPr>
              <a:t>няли участие</a:t>
            </a:r>
            <a:r>
              <a:rPr lang="ru-RU" altLang="ru-RU" sz="1800" smtClean="0">
                <a:latin typeface="Times New Roman" pitchFamily="16" charset="0"/>
              </a:rPr>
              <a:t> Алтайский край, Вологотская область, Ивановская область,  Новосибирская область, Смоленская область, Тамбовская область, Тверская область,  Забайкальский край, г.Москва)</a:t>
            </a:r>
            <a:endParaRPr lang="en-US" altLang="ru-RU" sz="1800" smtClean="0">
              <a:latin typeface="Times New Roman" pitchFamily="16" charset="0"/>
            </a:endParaRPr>
          </a:p>
          <a:p>
            <a:pPr marL="431800" indent="-317500" eaLnBrk="1" hangingPunct="1">
              <a:lnSpc>
                <a:spcPct val="95000"/>
              </a:lnSpc>
              <a:spcAft>
                <a:spcPts val="1425"/>
              </a:spcAft>
              <a:buClrTx/>
              <a:buSzPct val="45000"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r>
              <a:rPr lang="en-US" altLang="ru-RU" sz="1800" smtClean="0">
                <a:latin typeface="Times New Roman" pitchFamily="16" charset="0"/>
              </a:rPr>
              <a:t>     Приказ Министерства образования, науки и молодежной политики Забайкальского края от17 апреля 2014г. № 365 “О проведении мониторинга “Оценка качества начального образования  в экспериментальных школах завершающих реализацию ФГОС в начальной школе в 2014г.”</a:t>
            </a:r>
          </a:p>
          <a:p>
            <a:pPr marL="431800" indent="-317500" eaLnBrk="1" hangingPunct="1">
              <a:lnSpc>
                <a:spcPct val="95000"/>
              </a:lnSpc>
              <a:spcAft>
                <a:spcPts val="1425"/>
              </a:spcAft>
              <a:buClrTx/>
              <a:buSzPct val="45000"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r>
              <a:rPr lang="ru-RU" altLang="ru-RU" sz="1800" smtClean="0">
                <a:latin typeface="Times New Roman" pitchFamily="16" charset="0"/>
              </a:rPr>
              <a:t>        </a:t>
            </a:r>
            <a:r>
              <a:rPr lang="en-US" altLang="ru-RU" sz="1800" smtClean="0">
                <a:latin typeface="Times New Roman" pitchFamily="16" charset="0"/>
              </a:rPr>
              <a:t>определено 50 образовательных организаций – оплачено 300 000 рублей</a:t>
            </a:r>
          </a:p>
          <a:p>
            <a:pPr marL="431800" indent="-317500" eaLnBrk="1" hangingPunct="1">
              <a:lnSpc>
                <a:spcPct val="95000"/>
              </a:lnSpc>
              <a:spcAft>
                <a:spcPts val="1425"/>
              </a:spcAft>
              <a:buClrTx/>
              <a:buSzPct val="45000"/>
              <a:buFontTx/>
              <a:buNone/>
              <a:tabLst>
                <a:tab pos="431800" algn="l"/>
                <a:tab pos="544513" algn="l"/>
                <a:tab pos="1001713" algn="l"/>
                <a:tab pos="1458913" algn="l"/>
                <a:tab pos="1916113" algn="l"/>
                <a:tab pos="2373313" algn="l"/>
                <a:tab pos="2830513" algn="l"/>
                <a:tab pos="3287713" algn="l"/>
                <a:tab pos="3744913" algn="l"/>
                <a:tab pos="4202113" algn="l"/>
                <a:tab pos="4659313" algn="l"/>
                <a:tab pos="5116513" algn="l"/>
                <a:tab pos="5573713" algn="l"/>
                <a:tab pos="6030913" algn="l"/>
                <a:tab pos="6488113" algn="l"/>
                <a:tab pos="6945313" algn="l"/>
                <a:tab pos="7402513" algn="l"/>
                <a:tab pos="7859713" algn="l"/>
                <a:tab pos="8316913" algn="l"/>
                <a:tab pos="8774113" algn="l"/>
                <a:tab pos="9231313" algn="l"/>
              </a:tabLst>
            </a:pPr>
            <a:r>
              <a:rPr lang="ru-RU" altLang="ru-RU" sz="1800" smtClean="0">
                <a:latin typeface="Times New Roman" pitchFamily="16" charset="0"/>
              </a:rPr>
              <a:t>         </a:t>
            </a:r>
            <a:r>
              <a:rPr lang="en-US" altLang="ru-RU" sz="1800" smtClean="0">
                <a:latin typeface="Times New Roman" pitchFamily="16" charset="0"/>
              </a:rPr>
              <a:t>не участвовали школы Калганского, Нерчинского, Каларского районов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sz="quarter" idx="13"/>
          </p:nvPr>
        </p:nvSpPr>
        <p:spPr>
          <a:xfrm>
            <a:off x="576263" y="395288"/>
            <a:ext cx="9070975" cy="4384675"/>
          </a:xfrm>
        </p:spPr>
        <p:txBody>
          <a:bodyPr tIns="28080"/>
          <a:lstStyle/>
          <a:p>
            <a:pPr algn="just" eaLnBrk="1" hangingPunct="1"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ru-RU" sz="2600" smtClean="0">
                <a:latin typeface="Times New Roman" pitchFamily="16" charset="0"/>
              </a:rPr>
              <a:t>Цель проведения проверочных работ:</a:t>
            </a:r>
          </a:p>
          <a:p>
            <a:pPr algn="just" eaLnBrk="1" hangingPunct="1"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ru-RU" sz="2600" smtClean="0">
                <a:latin typeface="Times New Roman" pitchFamily="16" charset="0"/>
              </a:rPr>
              <a:t>- апробировать процедуру проверки  результатов освоения ООП;</a:t>
            </a:r>
          </a:p>
          <a:p>
            <a:pPr algn="just" eaLnBrk="1" hangingPunct="1"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ru-RU" sz="2600" smtClean="0">
                <a:latin typeface="Times New Roman" pitchFamily="16" charset="0"/>
              </a:rPr>
              <a:t>-  апробировать пакет контрольно-измерительных материалов, проверяющих все три результата; </a:t>
            </a:r>
          </a:p>
          <a:p>
            <a:pPr algn="just" eaLnBrk="1" hangingPunct="1">
              <a:spcAft>
                <a:spcPts val="1425"/>
              </a:spcAft>
              <a:buClrTx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 altLang="ru-RU" sz="2600" smtClean="0">
                <a:latin typeface="Times New Roman" pitchFamily="16" charset="0"/>
              </a:rPr>
              <a:t>- увидеть систему оценивания и критериальную базу.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33893"/>
            <a:ext cx="9067800" cy="453876"/>
          </a:xfrm>
        </p:spPr>
        <p:txBody>
          <a:bodyPr>
            <a:normAutofit fontScale="90000"/>
          </a:bodyPr>
          <a:lstStyle/>
          <a:p>
            <a:pPr marL="352780" indent="-352780" algn="ctr" defTabSz="1007943" eaLnBrk="1" fontAlgn="auto" hangingPunct="1">
              <a:spcAft>
                <a:spcPts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200" dirty="0" err="1"/>
              <a:t>Подготовительный</a:t>
            </a:r>
            <a:r>
              <a:rPr lang="en-US" sz="3200" dirty="0"/>
              <a:t> </a:t>
            </a:r>
            <a:r>
              <a:rPr lang="en-US" sz="3200" dirty="0" err="1"/>
              <a:t>этап</a:t>
            </a:r>
            <a:endParaRPr lang="en-US" sz="3200" dirty="0"/>
          </a:p>
        </p:txBody>
      </p:sp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0" y="539477"/>
          <a:ext cx="9936855" cy="6706619"/>
        </p:xfrm>
        <a:graphic>
          <a:graphicData uri="http://schemas.openxmlformats.org/drawingml/2006/table">
            <a:tbl>
              <a:tblPr/>
              <a:tblGrid>
                <a:gridCol w="2483779"/>
                <a:gridCol w="2485518"/>
                <a:gridCol w="2483779"/>
                <a:gridCol w="2483779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Мероприятие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90000" marR="90000" marT="11275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Цель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275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275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Проблемы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275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185158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Установочный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вебинар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проводился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ЦОК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МО РАО)</a:t>
                      </a:r>
                    </a:p>
                  </a:txBody>
                  <a:tcPr marL="90000" marR="90000" marT="1017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Информирование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инструктирование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организаторов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педагогов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)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проведения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мониторинга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ОО</a:t>
                      </a:r>
                    </a:p>
                  </a:txBody>
                  <a:tcPr marL="90000" marR="90000" marT="1017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Приняли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участие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только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5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районов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Краснокаменский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Борзинский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Петровск-Забайкальский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Оловяннинский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г.Чита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)</a:t>
                      </a:r>
                    </a:p>
                  </a:txBody>
                  <a:tcPr marL="90000" marR="90000" marT="1017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Информация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о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проведении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мониторинга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была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доведена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педагогов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что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негативно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сказалось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процедуре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результатах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017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873389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Родительское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собрание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017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Информирование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родительской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общественности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о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проведении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мониторинга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анкетирование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родителей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предмет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их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удовлетворенностью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начальной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школой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также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получения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разрешения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проверку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личностных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у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детей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017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Получены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достаточно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интересные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анкетированию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родителей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части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удовлетворенности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организацией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содержанием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обучения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детей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школах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Забайкальского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края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017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1.Неверно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распечатанные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анкеты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2.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Неверно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заполненные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анкеты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которые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попали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обработку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3.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вовремя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доставленные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КЦОКО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материалы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017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rgbClr val="FFEFD1">
                            <a:lumMod val="58000"/>
                            <a:lumOff val="42000"/>
                            <a:alpha val="40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808" y="18653"/>
            <a:ext cx="9067800" cy="522288"/>
          </a:xfrm>
        </p:spPr>
        <p:txBody>
          <a:bodyPr/>
          <a:lstStyle/>
          <a:p>
            <a:pPr marL="352780" indent="-352780" algn="ctr" defTabSz="1007943" eaLnBrk="1" fontAlgn="auto" hangingPunct="1">
              <a:spcAft>
                <a:spcPts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2400" dirty="0">
                <a:latin typeface="Times New Roman" pitchFamily="16" charset="0"/>
              </a:rPr>
              <a:t>Этап выполнение проверочных работ учащимися</a:t>
            </a:r>
          </a:p>
        </p:txBody>
      </p:sp>
      <p:graphicFrame>
        <p:nvGraphicFramePr>
          <p:cNvPr id="8194" name="Group 2"/>
          <p:cNvGraphicFramePr>
            <a:graphicFrameLocks noGrp="1"/>
          </p:cNvGraphicFramePr>
          <p:nvPr/>
        </p:nvGraphicFramePr>
        <p:xfrm>
          <a:off x="4648" y="539477"/>
          <a:ext cx="9844087" cy="7020198"/>
        </p:xfrm>
        <a:graphic>
          <a:graphicData uri="http://schemas.openxmlformats.org/drawingml/2006/table">
            <a:tbl>
              <a:tblPr/>
              <a:tblGrid>
                <a:gridCol w="1507272"/>
                <a:gridCol w="2034440"/>
                <a:gridCol w="3232150"/>
                <a:gridCol w="3070225"/>
              </a:tblGrid>
              <a:tr h="72726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Мероприятие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90000" marR="90000" marT="11275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Цель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275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275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Проблемы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275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766068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Проверка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личностного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результата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анкетирование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учащихся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)</a:t>
                      </a: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основе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проведения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мониторинга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индивидуально-личностных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особенностей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выпускников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начальной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получение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информации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необходимой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для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оценки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качества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начального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образования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части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достижения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личностного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Впервые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получены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материалы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для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определения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личностных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результатов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выпускников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начальной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2.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Проведена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неперсонифицированная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оценка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личностных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достижений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3.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Дана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оценка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педагогов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начальной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части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формирования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личностных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качеств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ребенка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(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достаточный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уровень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).</a:t>
                      </a: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Неверно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заполненные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анкеты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2.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вовремя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доставленные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пакеты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с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анкетами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КЦОКО.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52686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Проверка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достижения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предметных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результатов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математика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русский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язык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)</a:t>
                      </a:r>
                    </a:p>
                  </a:txBody>
                  <a:tcPr marL="90000" marR="90000" marT="135252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Определени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е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качества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освоения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программного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материала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математике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русскому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языку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Возможность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увидеть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проанализировать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содержание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заданий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проверочной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которые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проверяют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ЗУНы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а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сформированность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умения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использовать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знания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заданиях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нестандартного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вида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2.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Увидеть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показатели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критерии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оценки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предметных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результатов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3.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Качество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выполнения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проверочных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выпускниками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начальной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Забайкальского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края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других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регионов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РФ.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4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Определить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проблемы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организации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проведения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проверочных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Несвоевременная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доставка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материалов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от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муниципального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администратора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2.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Проблемы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с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распечаткой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заданий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каждого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учащегося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3.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Недостаточно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времени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выполнения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проверочной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 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4.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Разная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организация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проведения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проверочной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rgbClr val="FFEFD1">
                            <a:lumMod val="54000"/>
                            <a:lumOff val="46000"/>
                            <a:alpha val="41000"/>
                          </a:srgb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9067800" cy="683493"/>
          </a:xfrm>
        </p:spPr>
        <p:txBody>
          <a:bodyPr/>
          <a:lstStyle/>
          <a:p>
            <a:pPr marL="352780" indent="-352780" algn="ctr" defTabSz="1007943" eaLnBrk="1" fontAlgn="auto" hangingPunct="1">
              <a:spcAft>
                <a:spcPts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ru-RU" sz="2800" dirty="0">
                <a:latin typeface="Times New Roman" pitchFamily="16" charset="0"/>
              </a:rPr>
              <a:t>Этап выполнение проверочных работ учащимися</a:t>
            </a:r>
          </a:p>
        </p:txBody>
      </p:sp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1" y="611485"/>
          <a:ext cx="10080626" cy="6754913"/>
        </p:xfrm>
        <a:graphic>
          <a:graphicData uri="http://schemas.openxmlformats.org/drawingml/2006/table">
            <a:tbl>
              <a:tblPr/>
              <a:tblGrid>
                <a:gridCol w="1928737"/>
                <a:gridCol w="2046001"/>
                <a:gridCol w="3046769"/>
                <a:gridCol w="3059119"/>
              </a:tblGrid>
              <a:tr h="80398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Мероприятие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90000" marR="90000" marT="119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>
                            <a:lumMod val="56000"/>
                            <a:lumOff val="44000"/>
                            <a:alpha val="21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Цель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9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>
                            <a:lumMod val="56000"/>
                            <a:lumOff val="44000"/>
                            <a:alpha val="21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9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>
                            <a:lumMod val="56000"/>
                            <a:lumOff val="44000"/>
                            <a:alpha val="21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Проблемы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9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>
                            <a:lumMod val="56000"/>
                            <a:lumOff val="44000"/>
                            <a:alpha val="21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788305"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Проверка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достижения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метапредметного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результата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017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>
                            <a:lumMod val="56000"/>
                            <a:lumOff val="44000"/>
                            <a:alpha val="21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Выполнение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комплексной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проверочной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работы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определения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сформированности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УУД)</a:t>
                      </a: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>
                            <a:lumMod val="56000"/>
                            <a:lumOff val="44000"/>
                            <a:alpha val="21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комплексной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проверочной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работой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четвероклассники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справились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успешно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т.к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данный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вид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регионе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апробировался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>
                            <a:lumMod val="56000"/>
                            <a:lumOff val="44000"/>
                            <a:alpha val="21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1.Несвоевременная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доставка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материалов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от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муниципального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администратора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Проблемы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с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распечаткой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заданий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каждого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учащегося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большой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объем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-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10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стр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.)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>
                            <a:lumMod val="56000"/>
                            <a:lumOff val="44000"/>
                            <a:alpha val="21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128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Выполнение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группового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проекта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определения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сформированности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коммуникативных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регулятивных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УУД)</a:t>
                      </a: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>
                            <a:lumMod val="56000"/>
                            <a:lumOff val="44000"/>
                            <a:alpha val="21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Утверждение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актуальности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использования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педагогами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проектной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технологии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практике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работы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реализации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ФГОС. 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2.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Возможность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увидеть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систему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проверки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сформированности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коммуникативных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регулятивных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действий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учащихся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3.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Выполнение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проверки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достаточно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высоком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уровне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>
                            <a:lumMod val="56000"/>
                            <a:lumOff val="44000"/>
                            <a:alpha val="21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1.Неготовность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педагогов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ОО к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организации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проектной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деятельности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учащихся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начальной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с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использованием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компьютерных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средств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Интернет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справочной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литературой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материалами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для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выполнения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проекта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Недостаточное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использование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проектной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технологии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начальной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Недостаточное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внимание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учителей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администрации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к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формированию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коммуникативных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регулятивных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УУД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уроках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внеурочных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видах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деятельности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</a:txBody>
                  <a:tcPr marL="90000" marR="90000" marT="98135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>
                            <a:lumMod val="56000"/>
                            <a:lumOff val="44000"/>
                            <a:alpha val="21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pPr marL="352780" indent="-352780" defTabSz="1007943" eaLnBrk="1" fontAlgn="auto" hangingPunct="1">
              <a:spcAft>
                <a:spcPts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>
                <a:latin typeface="Times New Roman" pitchFamily="16" charset="0"/>
              </a:rPr>
              <a:t>Этап проверки работ учащихся и загрузки результатов на сайт РАО</a:t>
            </a: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503238" y="1259557"/>
          <a:ext cx="9069387" cy="5760640"/>
        </p:xfrm>
        <a:graphic>
          <a:graphicData uri="http://schemas.openxmlformats.org/drawingml/2006/table">
            <a:tbl>
              <a:tblPr/>
              <a:tblGrid>
                <a:gridCol w="2266950"/>
                <a:gridCol w="2268537"/>
                <a:gridCol w="2266950"/>
                <a:gridCol w="2266950"/>
              </a:tblGrid>
              <a:tr h="1266986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Мероприятие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90000" marR="90000" marT="119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chemeClr val="bg1">
                            <a:lumMod val="55000"/>
                            <a:lumOff val="45000"/>
                            <a:alpha val="2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Цель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9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chemeClr val="bg1">
                            <a:lumMod val="55000"/>
                            <a:lumOff val="45000"/>
                            <a:alpha val="2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9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chemeClr val="bg1">
                            <a:lumMod val="55000"/>
                            <a:lumOff val="45000"/>
                            <a:alpha val="2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Проблемы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90000" marR="90000" marT="11988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chemeClr val="bg1">
                            <a:lumMod val="55000"/>
                            <a:lumOff val="45000"/>
                            <a:alpha val="2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449365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Проверка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учащихся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внесение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таблицу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90000" marR="90000" marT="1017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chemeClr val="bg1">
                            <a:lumMod val="55000"/>
                            <a:lumOff val="45000"/>
                            <a:alpha val="2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Проверка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выполнения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работ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согласно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инструкции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внесение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результатов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по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каждому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заданию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ученику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в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электронную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форму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12051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chemeClr val="bg1">
                            <a:lumMod val="55000"/>
                            <a:lumOff val="45000"/>
                            <a:alpha val="2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173951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chemeClr val="bg1">
                            <a:lumMod val="55000"/>
                            <a:lumOff val="45000"/>
                            <a:alpha val="2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1.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Неготовность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учителей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следовать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четко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инструкции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при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проверк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е работ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.</a:t>
                      </a:r>
                    </a:p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2.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Неверное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заполнение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электронной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формы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таблицы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.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3.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Неверная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загрузка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электронной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формы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на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сайт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.</a:t>
                      </a:r>
                    </a:p>
                  </a:txBody>
                  <a:tcPr marL="90000" marR="90000" marT="101700" marB="46800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6000">
                          <a:schemeClr val="bg1">
                            <a:lumMod val="55000"/>
                            <a:lumOff val="45000"/>
                            <a:alpha val="24000"/>
                          </a:schemeClr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75816" y="179437"/>
            <a:ext cx="9067800" cy="525884"/>
          </a:xfrm>
        </p:spPr>
        <p:txBody>
          <a:bodyPr>
            <a:normAutofit fontScale="90000"/>
          </a:bodyPr>
          <a:lstStyle/>
          <a:p>
            <a:pPr marL="352780" indent="-352780" algn="ctr" defTabSz="1007943" eaLnBrk="1" fontAlgn="auto" hangingPunct="1">
              <a:spcAft>
                <a:spcPts val="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 err="1"/>
              <a:t>Эпап</a:t>
            </a:r>
            <a:r>
              <a:rPr lang="en-US" sz="2800" dirty="0"/>
              <a:t> </a:t>
            </a:r>
            <a:r>
              <a:rPr lang="en-US" sz="2800" dirty="0" err="1"/>
              <a:t>получения</a:t>
            </a:r>
            <a:r>
              <a:rPr lang="en-US" sz="2800" dirty="0"/>
              <a:t> и </a:t>
            </a:r>
            <a:r>
              <a:rPr lang="en-US" sz="2800" dirty="0" err="1"/>
              <a:t>использования</a:t>
            </a:r>
            <a:r>
              <a:rPr lang="en-US" sz="2800" dirty="0"/>
              <a:t> </a:t>
            </a:r>
            <a:r>
              <a:rPr lang="en-US" sz="2800" dirty="0" err="1"/>
              <a:t>результатов</a:t>
            </a:r>
            <a:endParaRPr lang="en-US" sz="2800" dirty="0"/>
          </a:p>
        </p:txBody>
      </p:sp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0" y="971550"/>
          <a:ext cx="9975850" cy="6335713"/>
        </p:xfrm>
        <a:graphic>
          <a:graphicData uri="http://schemas.openxmlformats.org/drawingml/2006/table">
            <a:tbl>
              <a:tblPr/>
              <a:tblGrid>
                <a:gridCol w="1799849"/>
                <a:gridCol w="2901356"/>
                <a:gridCol w="3352032"/>
                <a:gridCol w="1922612"/>
              </a:tblGrid>
              <a:tr h="42880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Мероприятие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</a:p>
                  </a:txBody>
                  <a:tcPr marL="89995" marR="89995" marT="119875" marB="4679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Цель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89995" marR="89995" marT="119875" marB="4679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89995" marR="89995" marT="119875" marB="4679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Проблемы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89995" marR="89995" marT="119875" marB="4679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45715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Получение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ОО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проверочных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89995" marR="89995" marT="101696" marB="4679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Получение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объективной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оценки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достижения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заявленных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ФГОС НОО</a:t>
                      </a:r>
                    </a:p>
                  </a:txBody>
                  <a:tcPr marL="89995" marR="89995" marT="101696" marB="4679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Математика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недостаточный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уровень-11% (6%)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базовый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уровень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– 63% (72%)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повышенный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уровень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-51% (61)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Русский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язык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недостаточный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уровень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- 6% (3%)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базовый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уровень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- -71% (79%)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повышенный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уровень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- 44% (52%)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Комплексная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работа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недостаточный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уровень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– 5% (3%)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пониженный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уровень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– 22% (14%)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базовый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уровень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-47% (48%)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повышенный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уровень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-26 36%)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Групповой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проект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  <a:cs typeface="Segoe UI" charset="0"/>
                      </a:endParaRP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ниже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базового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уровня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– 13%(13%)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базовый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уровень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– 47% (48%)</a:t>
                      </a:r>
                    </a:p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повышенный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уровень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  <a:cs typeface="Segoe UI" charset="0"/>
                        </a:rPr>
                        <a:t> – 40% (39)</a:t>
                      </a:r>
                    </a:p>
                  </a:txBody>
                  <a:tcPr marL="89995" marR="89995" marT="106556" marB="4679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сегодня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все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школы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имеют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руках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результаты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переданы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муниципальными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администраторами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ЕГЭ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или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запрошены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у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муниципалитета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самой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школой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)</a:t>
                      </a:r>
                    </a:p>
                  </a:txBody>
                  <a:tcPr marL="89995" marR="89995" marT="101696" marB="4679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449757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Использование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пакета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КИМ и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 </a:t>
                      </a:r>
                    </a:p>
                  </a:txBody>
                  <a:tcPr marL="89995" marR="89995" marT="101696" marB="4679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Использование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результатов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для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планирования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с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выпускниками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начальной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педагогам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основной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школы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) и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организацией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методической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работы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на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уровне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ОО и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муниципалитета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ea typeface="Microsoft YaHei" charset="-122"/>
                      </a:endParaRPr>
                    </a:p>
                  </a:txBody>
                  <a:tcPr marL="89995" marR="89995" marT="101696" marB="4679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0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Работа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по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изучению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и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анализу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 КИМ и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результатов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выполнения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проверочных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работ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не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 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проведена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Microsoft YaHei" charset="-122"/>
                        </a:rPr>
                        <a:t>.</a:t>
                      </a:r>
                    </a:p>
                  </a:txBody>
                  <a:tcPr marL="89995" marR="89995" marT="101696" marB="46798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65000">
                          <a:schemeClr val="bg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17054</TotalTime>
  <Words>1169</Words>
  <Application>Microsoft Office PowerPoint</Application>
  <PresentationFormat>Произвольный</PresentationFormat>
  <Paragraphs>159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Microsoft YaHei</vt:lpstr>
      <vt:lpstr>Times New Roman</vt:lpstr>
      <vt:lpstr>Trebuchet MS</vt:lpstr>
      <vt:lpstr>Georgia</vt:lpstr>
      <vt:lpstr>Segoe UI</vt:lpstr>
      <vt:lpstr>Franklin Gothic Medium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Подготовительный этап</vt:lpstr>
      <vt:lpstr>Этап выполнение проверочных работ учащимися</vt:lpstr>
      <vt:lpstr>Этап выполнение проверочных работ учащимися</vt:lpstr>
      <vt:lpstr>Этап проверки работ учащихся и загрузки результатов на сайт РАО</vt:lpstr>
      <vt:lpstr>Эпап получения и использования результатов</vt:lpstr>
      <vt:lpstr>Выводы:</vt:lpstr>
      <vt:lpstr>Рекомендации: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REvil</dc:creator>
  <cp:lastModifiedBy>REvil</cp:lastModifiedBy>
  <cp:revision>7</cp:revision>
  <cp:lastPrinted>1601-01-01T00:00:00Z</cp:lastPrinted>
  <dcterms:created xsi:type="dcterms:W3CDTF">2015-02-11T00:05:49Z</dcterms:created>
  <dcterms:modified xsi:type="dcterms:W3CDTF">2015-02-13T02:56:42Z</dcterms:modified>
</cp:coreProperties>
</file>