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1.xml" ContentType="application/vnd.openxmlformats-officedocument.drawingml.chart+xml"/>
  <Override PartName="/ppt/theme/themeOverride2.xml" ContentType="application/vnd.openxmlformats-officedocument.themeOverr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73" r:id="rId2"/>
  </p:sldMasterIdLst>
  <p:notesMasterIdLst>
    <p:notesMasterId r:id="rId40"/>
  </p:notesMasterIdLst>
  <p:sldIdLst>
    <p:sldId id="313" r:id="rId3"/>
    <p:sldId id="393" r:id="rId4"/>
    <p:sldId id="315" r:id="rId5"/>
    <p:sldId id="394" r:id="rId6"/>
    <p:sldId id="396" r:id="rId7"/>
    <p:sldId id="395" r:id="rId8"/>
    <p:sldId id="406" r:id="rId9"/>
    <p:sldId id="329" r:id="rId10"/>
    <p:sldId id="319" r:id="rId11"/>
    <p:sldId id="324" r:id="rId12"/>
    <p:sldId id="408" r:id="rId13"/>
    <p:sldId id="321" r:id="rId14"/>
    <p:sldId id="405" r:id="rId15"/>
    <p:sldId id="332" r:id="rId16"/>
    <p:sldId id="379" r:id="rId17"/>
    <p:sldId id="397" r:id="rId18"/>
    <p:sldId id="398" r:id="rId19"/>
    <p:sldId id="360" r:id="rId20"/>
    <p:sldId id="407" r:id="rId21"/>
    <p:sldId id="354" r:id="rId22"/>
    <p:sldId id="356" r:id="rId23"/>
    <p:sldId id="357" r:id="rId24"/>
    <p:sldId id="358" r:id="rId25"/>
    <p:sldId id="390" r:id="rId26"/>
    <p:sldId id="391" r:id="rId27"/>
    <p:sldId id="361" r:id="rId28"/>
    <p:sldId id="392" r:id="rId29"/>
    <p:sldId id="362" r:id="rId30"/>
    <p:sldId id="370" r:id="rId31"/>
    <p:sldId id="372" r:id="rId32"/>
    <p:sldId id="376" r:id="rId33"/>
    <p:sldId id="403" r:id="rId34"/>
    <p:sldId id="363" r:id="rId35"/>
    <p:sldId id="373" r:id="rId36"/>
    <p:sldId id="374" r:id="rId37"/>
    <p:sldId id="375" r:id="rId38"/>
    <p:sldId id="404" r:id="rId3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D0C8"/>
    <a:srgbClr val="464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67" autoAdjust="0"/>
    <p:restoredTop sz="86439" autoAdjust="0"/>
  </p:normalViewPr>
  <p:slideViewPr>
    <p:cSldViewPr>
      <p:cViewPr>
        <p:scale>
          <a:sx n="60" d="100"/>
          <a:sy n="60" d="100"/>
        </p:scale>
        <p:origin x="-1758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&#1050;&#1085;&#1080;&#1075;&#1072;1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Лист1!$E$2:$I$2</c:f>
              <c:numCache>
                <c:formatCode>0.00%</c:formatCode>
                <c:ptCount val="5"/>
                <c:pt idx="0">
                  <c:v>0.32270000000000032</c:v>
                </c:pt>
                <c:pt idx="1">
                  <c:v>0.22847000000000009</c:v>
                </c:pt>
                <c:pt idx="2">
                  <c:v>0.35690000000000038</c:v>
                </c:pt>
                <c:pt idx="3">
                  <c:v>0.48840000000000039</c:v>
                </c:pt>
                <c:pt idx="4" formatCode="0%">
                  <c:v>0.5800000000000004</c:v>
                </c:pt>
              </c:numCache>
            </c:numRef>
          </c:val>
        </c:ser>
        <c:ser>
          <c:idx val="1"/>
          <c:order val="1"/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2.7777777777777877E-2"/>
                  <c:y val="-8.48755627201342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611111111111121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2222222222222272E-2"/>
                  <c:y val="9.25925925925929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0555555555555589E-2"/>
                  <c:y val="1.8518518518518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1666666666666782E-2"/>
                  <c:y val="-1.060944534001676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Лист1!$E$3:$I$3</c:f>
              <c:numCache>
                <c:formatCode>0.00%</c:formatCode>
                <c:ptCount val="5"/>
                <c:pt idx="0">
                  <c:v>0.12440000000000002</c:v>
                </c:pt>
                <c:pt idx="1">
                  <c:v>0.18150000000000019</c:v>
                </c:pt>
                <c:pt idx="2">
                  <c:v>0.32700000000000046</c:v>
                </c:pt>
                <c:pt idx="3">
                  <c:v>0.45540000000000008</c:v>
                </c:pt>
                <c:pt idx="4">
                  <c:v>0.5890000000000003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5695488"/>
        <c:axId val="145697024"/>
      </c:barChart>
      <c:catAx>
        <c:axId val="145695488"/>
        <c:scaling>
          <c:orientation val="minMax"/>
        </c:scaling>
        <c:delete val="0"/>
        <c:axPos val="b"/>
        <c:majorTickMark val="out"/>
        <c:minorTickMark val="none"/>
        <c:tickLblPos val="nextTo"/>
        <c:crossAx val="145697024"/>
        <c:crosses val="autoZero"/>
        <c:auto val="1"/>
        <c:lblAlgn val="ctr"/>
        <c:lblOffset val="100"/>
        <c:noMultiLvlLbl val="0"/>
      </c:catAx>
      <c:valAx>
        <c:axId val="145697024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4569548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0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21BB39D-C138-4B4A-9005-4452C73C17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0304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mtClean="0"/>
              <a:t>В 2014 году приоритетным направлением деятельности в системе общего образования оставалось внедрение Федеральных государственных стандартов нового поколения и будет оставаться приоритетным и актуальным направлением, требующим от управленческих кадров , методических служб самого пристального внимания ,  в последующие 7-10 лет. Сложившаяся схема управления введением ФГОС НОО  должна дальше совершенствоваться с учетом изменений. Орг-управленческие механизмы действуют достаточно   продуктивно, но отдельные моменты требуют более четкой координации</a:t>
            </a:r>
          </a:p>
        </p:txBody>
      </p:sp>
      <p:sp>
        <p:nvSpPr>
          <p:cNvPr id="5222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F0D38C4-8401-4E89-B8F6-F2748664B2B1}" type="slidenum">
              <a:rPr lang="ru-RU" altLang="ru-RU" smtClean="0"/>
              <a:pPr eaLnBrk="1" hangingPunct="1">
                <a:spcBef>
                  <a:spcPct val="0"/>
                </a:spcBef>
              </a:pPr>
              <a:t>2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mtClean="0"/>
              <a:t>Реализация учебных предметных программ на профильном уровне – соответствующего уровня подготовки  учитель</a:t>
            </a:r>
          </a:p>
          <a:p>
            <a:r>
              <a:rPr lang="ru-RU" altLang="ru-RU" smtClean="0"/>
              <a:t>Разработка индивидуальных учебных планов – соответствующие изменения в нормативах финансирования, создание необходимой образовательной среды, применение соответствующих образовательных технологий , особенно в сельской школе –РВГ, различные формы организации образовательного процесса.</a:t>
            </a:r>
          </a:p>
          <a:p>
            <a:r>
              <a:rPr lang="ru-RU" altLang="ru-RU" smtClean="0"/>
              <a:t>Организация проектной, исследовательской работы. Тьюторство. Развитие сетевого взаимодействия , реализация дистанционного обучения</a:t>
            </a:r>
          </a:p>
          <a:p>
            <a:r>
              <a:rPr lang="ru-RU" altLang="ru-RU" smtClean="0"/>
              <a:t> </a:t>
            </a:r>
          </a:p>
        </p:txBody>
      </p:sp>
      <p:sp>
        <p:nvSpPr>
          <p:cNvPr id="6144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8426C9B-20A6-45B0-AE20-DC919F3C26E6}" type="slidenum">
              <a:rPr lang="ru-RU" altLang="ru-RU" smtClean="0"/>
              <a:pPr eaLnBrk="1" hangingPunct="1">
                <a:spcBef>
                  <a:spcPct val="0"/>
                </a:spcBef>
              </a:pPr>
              <a:t>11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mtClean="0"/>
              <a:t>ФГОС – совокупность требований, обязательных при реализации ООП ООО образовательными организациями, имеющими государственную аккредитацию. Именно ООП ОО обеспечивают реализацию ФГОС с учетом типа ОО, потребностей и запросов обучающихся. На сегодняшнем этапе главное – разработка ООП ООО. Появились новые нормативные акты – приказы Минобрнауки РФ о  …. С начала текущего учебного года до 1 декабря проведены общественные консультации по проекту ПООП , которая пройдя экспертизу  федерального учебно-методического объединения должны быть заведены в Федеральный реестр ПООП ООО. См. сайт - ….. Ситуация иная,чем мы вводили ФГОС ННО. До конца учебного года  в каждой школе должна быть разработана ООП ООО.  О готовности ОО  к введению ФГОС планируется получить информацию в результате запуска мониторинга в апреле текущего года. Наблюдения показывают , что в целом ОО имеют проекты программ, после размещения ПООП в федеральном реестре будет необходимо  внести коррективы, исходя из выбранной ПООП. По предварительным данным – д.были выставить в декабре. Поэтому встанет </a:t>
            </a:r>
            <a:r>
              <a:rPr lang="ru-RU" altLang="ru-RU" b="1" smtClean="0">
                <a:solidFill>
                  <a:srgbClr val="FF0000"/>
                </a:solidFill>
              </a:rPr>
              <a:t>  </a:t>
            </a:r>
            <a:r>
              <a:rPr lang="ru-RU" altLang="ru-RU" b="1" smtClean="0">
                <a:solidFill>
                  <a:srgbClr val="FFFF00"/>
                </a:solidFill>
              </a:rPr>
              <a:t> задача  - оперативно провести экспертизу  </a:t>
            </a:r>
            <a:r>
              <a:rPr lang="ru-RU" altLang="ru-RU" b="1" smtClean="0"/>
              <a:t> ООП ООО до начала нового учебного года,  включая общественно- профессиональную. Опыт экпертизы ООП наработан , осуществляется в ходе проводимых конкурсов ООП.</a:t>
            </a:r>
            <a:endParaRPr lang="ru-RU" altLang="ru-RU" b="1" smtClean="0">
              <a:solidFill>
                <a:srgbClr val="FFFF00"/>
              </a:solidFill>
            </a:endParaRPr>
          </a:p>
        </p:txBody>
      </p:sp>
      <p:sp>
        <p:nvSpPr>
          <p:cNvPr id="6246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24511CD-E575-45A9-BE30-364B32B2669E}" type="slidenum">
              <a:rPr lang="ru-RU" altLang="ru-RU" smtClean="0"/>
              <a:pPr eaLnBrk="1" hangingPunct="1">
                <a:spcBef>
                  <a:spcPct val="0"/>
                </a:spcBef>
              </a:pPr>
              <a:t>12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mtClean="0"/>
              <a:t>Уровень готовности системы общего образования в целом и конкретно образовательных организаций зависит от кадровой обеспеченности- 97,6% . В связи с тенденцией увеличения количества учащихся наблюдается рост числа учителей , на слайде – статистические данные отчета РИК – 83, по данным эл.мониторинга  количество учителей составляет 15521 человек.  Серьезное беспокойство вызывает количество вакансий -738 на 1 сентября 2015 года. Проблема – статус и престиж профессии учителя .</a:t>
            </a:r>
          </a:p>
        </p:txBody>
      </p:sp>
      <p:sp>
        <p:nvSpPr>
          <p:cNvPr id="6349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0D06DB3-3EF9-4466-B958-8EE54BE5542B}" type="slidenum">
              <a:rPr lang="ru-RU" altLang="ru-RU" smtClean="0"/>
              <a:pPr eaLnBrk="1" hangingPunct="1">
                <a:spcBef>
                  <a:spcPct val="0"/>
                </a:spcBef>
              </a:pPr>
              <a:t>14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mtClean="0"/>
              <a:t>Наиболее подготовленными можно считать учителей биологии и экологии,  истории и обществознания,ОБЖ, свыше 60% - учителя  русского языка , физики и педагоги – психологи. Подготовлена одна треть  учителей  информатики, музыки , физической культуры.  Мене 20% прошли КПК учителя МХК. Если учесть , что в учебном плане 5 классов есть не все предметы и не все учителя работают в них, например математика, то можно надеяться на плановую поэтапную подготовку учителей по всем предметам в работе в условиях введения ФГОС . Главное – нужен персональный  контроль со стороны руководителя ОО и муниципальной методической службы . В Институте работает АИС  «Комплектование» - возможность отслеживания прохождения КПК каждого учителя своей школы.</a:t>
            </a:r>
            <a:r>
              <a:rPr lang="en-US" altLang="ru-RU" smtClean="0"/>
              <a:t> </a:t>
            </a:r>
            <a:r>
              <a:rPr lang="ru-RU" altLang="ru-RU" smtClean="0"/>
              <a:t>В итоге к 2014 году прошди подготовку по ФГОС </a:t>
            </a:r>
            <a:r>
              <a:rPr lang="ru-RU" altLang="ru-RU" smtClean="0">
                <a:solidFill>
                  <a:srgbClr val="FF0000"/>
                </a:solidFill>
              </a:rPr>
              <a:t>64,6%</a:t>
            </a:r>
            <a:r>
              <a:rPr lang="ru-RU" altLang="ru-RU" smtClean="0"/>
              <a:t> учителей начальных классов, 58,7% учителей- предметников, 58% рководителей, в среднем -60% , план на 2015 год -80%.</a:t>
            </a:r>
          </a:p>
        </p:txBody>
      </p:sp>
      <p:sp>
        <p:nvSpPr>
          <p:cNvPr id="645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BBC1D1B-AD2D-48CA-9975-978C398ED76C}" type="slidenum">
              <a:rPr lang="ru-RU" altLang="ru-RU" smtClean="0"/>
              <a:pPr eaLnBrk="1" hangingPunct="1">
                <a:spcBef>
                  <a:spcPct val="0"/>
                </a:spcBef>
              </a:pPr>
              <a:t>15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mtClean="0"/>
              <a:t>В соответствии Законом РФ «Об образовании в Российской Федерации»  КПК  обязаны проходить 1 раз в 3 года, при этом при переходе  на новые стандарты учитель должен пройти КПК в объеме 108 часов. Как отслеживать – выдача сертификатов  - опыт факультета дошкольного и начального образования.  На слайде – самые низкие результаты  - Акшинский,Красночикойский, ЗАТО Горный.</a:t>
            </a:r>
          </a:p>
        </p:txBody>
      </p:sp>
      <p:sp>
        <p:nvSpPr>
          <p:cNvPr id="6554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0DA0DF1-01BA-4622-A63C-00B216AEB441}" type="slidenum">
              <a:rPr lang="ru-RU" altLang="ru-RU" smtClean="0"/>
              <a:pPr eaLnBrk="1" hangingPunct="1">
                <a:spcBef>
                  <a:spcPct val="0"/>
                </a:spcBef>
              </a:pPr>
              <a:t>16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r>
              <a:rPr lang="ru-RU" altLang="ru-RU" smtClean="0"/>
              <a:t>Если внимательно изучить данную таблицу, то есть районы , в которых на сегодня прошли подготовку к работе по новым стандартам по 1-2 учителя русского языка, математикиистории, иностранного языка –Забайкальский, Каларский, Калганский, Шелопугинский</a:t>
            </a:r>
          </a:p>
          <a:p>
            <a:r>
              <a:rPr lang="ru-RU" altLang="ru-RU" smtClean="0"/>
              <a:t> Обращаю внимание руководителей муниципальных районов – Забайкльский, Каларский,Калганский,Могочинский,Нер-Заводский,Оловянинский,Ононский,Приаргунский,Сретенский,ЗАТО п.Горный - не подписаны договора  школ с Институтом на 2015 год о повышении квалификации работников образования.</a:t>
            </a:r>
          </a:p>
        </p:txBody>
      </p:sp>
      <p:sp>
        <p:nvSpPr>
          <p:cNvPr id="6656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8F8896D-6BFF-4F72-8FDF-B692CE0B27A1}" type="slidenum">
              <a:rPr lang="ru-RU" altLang="ru-RU" smtClean="0"/>
              <a:pPr eaLnBrk="1" hangingPunct="1">
                <a:spcBef>
                  <a:spcPct val="0"/>
                </a:spcBef>
              </a:pPr>
              <a:t>17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mtClean="0"/>
              <a:t>Общее количество руководителей, прошедших КПК по вопросам введения ФГОС ООО составляет 668 человек, что составляет 58% . Обращаем внимание, на то, что руководители школ Алек-Заводского, Забайкальского, Калганского , Красночикойского, Могочинского, Ононского не прошли подготовку  к управлению введением ФГОС ООО. Предлагаем провести обучение руководителей данных муниципалитетов за их счет по  программе «Управление введением ФГОС ООО (СОО)»</a:t>
            </a:r>
          </a:p>
        </p:txBody>
      </p:sp>
      <p:sp>
        <p:nvSpPr>
          <p:cNvPr id="6758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69ADCA6-49C9-4647-B7A9-95B2A78E7D11}" type="slidenum">
              <a:rPr lang="ru-RU" altLang="ru-RU" smtClean="0"/>
              <a:pPr eaLnBrk="1" hangingPunct="1">
                <a:spcBef>
                  <a:spcPct val="0"/>
                </a:spcBef>
              </a:pPr>
              <a:t>18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mtClean="0"/>
              <a:t>При планировании прохождения КПК необходимо иметь ввиду , что содержание  программ дополнительного профессионального образования  постоянно меняется, развивается. Например , в настоящее время реализуется программа ПК учителей начальных классов второго поколения. </a:t>
            </a:r>
          </a:p>
        </p:txBody>
      </p:sp>
      <p:sp>
        <p:nvSpPr>
          <p:cNvPr id="6861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1B8CB63-8C08-486C-9F83-1241D15A8E93}" type="slidenum">
              <a:rPr lang="ru-RU" altLang="ru-RU" smtClean="0"/>
              <a:pPr eaLnBrk="1" hangingPunct="1">
                <a:spcBef>
                  <a:spcPct val="0"/>
                </a:spcBef>
              </a:pPr>
              <a:t>20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mtClean="0"/>
              <a:t>Изменилась структура программы- соотношение теории и практики, содержание модулей, расширение выбора вариативной части </a:t>
            </a:r>
          </a:p>
        </p:txBody>
      </p:sp>
      <p:sp>
        <p:nvSpPr>
          <p:cNvPr id="696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7FA8901-5D02-44CC-9FDE-00BDD1F4C2B3}" type="slidenum">
              <a:rPr lang="ru-RU" altLang="ru-RU" smtClean="0"/>
              <a:pPr eaLnBrk="1" hangingPunct="1">
                <a:spcBef>
                  <a:spcPct val="0"/>
                </a:spcBef>
              </a:pPr>
              <a:t>21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mtClean="0"/>
              <a:t>Также содержание и структура программы дополнительного образования учителей-предметников значительно изменены. В связи с необходимостью усиления практической направленности программ мы предлагаем заявиться на проведение стажировок на базе школ, апробирующих новые стандарты в пилотном режиме (лучшие из 114школ).</a:t>
            </a:r>
            <a:r>
              <a:rPr lang="ru-RU" altLang="ru-RU" b="1" smtClean="0"/>
              <a:t> </a:t>
            </a:r>
            <a:endParaRPr lang="ru-RU" altLang="ru-RU" smtClean="0"/>
          </a:p>
          <a:p>
            <a:endParaRPr lang="ru-RU" altLang="ru-RU" smtClean="0"/>
          </a:p>
          <a:p>
            <a:r>
              <a:rPr lang="ru-RU" altLang="ru-RU" smtClean="0"/>
              <a:t>Таким образом, вовлечение школ с лучшими практиками  введения и реализации ФГОС нового поколения , позволит качественно повысить эффективность  подготовки учителей и руководителей ОО , особенно на опыте учителей реально работающих в системно-деятельностной парадигме, что является на сегодня достаточно сложной задачей. Я на НПК в докладе подчеркивала, что  на практике многие учителя  имитируют  деятельностный подход в силу слабо развитых профессиональных компетенций , включая неразвитость рефлексивных способностей. Готовность учителей к освоению концептуальных позиций новых стандартов остается на невысоком уровне.</a:t>
            </a:r>
          </a:p>
        </p:txBody>
      </p:sp>
      <p:sp>
        <p:nvSpPr>
          <p:cNvPr id="706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EE159A2-8DC3-4870-9CAF-3FAE5B0A2E6F}" type="slidenum">
              <a:rPr lang="ru-RU" altLang="ru-RU" smtClean="0"/>
              <a:pPr eaLnBrk="1" hangingPunct="1">
                <a:spcBef>
                  <a:spcPct val="0"/>
                </a:spcBef>
              </a:pPr>
              <a:t>23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mtClean="0"/>
              <a:t>114 школ края в пилотном режиме перешли на  ФГОС НОО в 2009 году, первые выпуск начальных экпериментальных школ состоялся в 2012году,  эти же школьники в текущем учебном году обучаются в 7 классах. Они же пойдут в 10 класс в 2018 году и в пилотном режиме завершат обучение в школе в 2020 году.</a:t>
            </a:r>
          </a:p>
          <a:p>
            <a:r>
              <a:rPr lang="ru-RU" altLang="ru-RU" smtClean="0"/>
              <a:t>Первый выпуск учащихся начальной школы, обучившиеся в штатном режиме по ФГОС нового поколения, состоится в 2015 году, с сентября 2015 года во всех школах 5-классники переходят на ФГОС ООО в штатном режиме, которые пойдут в 10 класс с сентября 2020 года , также в штатном режиме. </a:t>
            </a:r>
          </a:p>
        </p:txBody>
      </p:sp>
      <p:sp>
        <p:nvSpPr>
          <p:cNvPr id="5325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F8C413A-DD85-48E7-BB08-8F9DBFFB50ED}" type="slidenum">
              <a:rPr lang="ru-RU" altLang="ru-RU" smtClean="0"/>
              <a:pPr eaLnBrk="1" hangingPunct="1">
                <a:spcBef>
                  <a:spcPct val="0"/>
                </a:spcBef>
              </a:pPr>
              <a:t>3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mtClean="0"/>
              <a:t>Следующий вопрос, определяющий уровень готовности ОО , педагогов и руководителей  к реализации новых стандартов  - формирование и развитие  системы оценки достижения планируемых результатов.</a:t>
            </a:r>
          </a:p>
          <a:p>
            <a:r>
              <a:rPr lang="ru-RU" altLang="ru-RU" smtClean="0"/>
              <a:t>Основной вопрос , который не решен в реализации ФГОС НОО – наличие ( разработка или приобретение) КИМов , направленных на оценку метапредметных и личностных результатов выпускников начальной школы – является актуальным для ООО. Необходимо на региональном уровне решить вопрос выделения финансовых средств на приобретение КИМов ( это нужно будет делать несколько лет), параллельно – осуществлять подготовку тестологов.</a:t>
            </a:r>
          </a:p>
        </p:txBody>
      </p:sp>
      <p:sp>
        <p:nvSpPr>
          <p:cNvPr id="7168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A9165B7-EB1A-4740-BCA5-419FD1FF05F7}" type="slidenum">
              <a:rPr lang="ru-RU" altLang="ru-RU" smtClean="0"/>
              <a:pPr eaLnBrk="1" hangingPunct="1">
                <a:spcBef>
                  <a:spcPct val="0"/>
                </a:spcBef>
              </a:pPr>
              <a:t>24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mtClean="0"/>
              <a:t>Анализ данных электронного мониторинга показывает некоторую положительную динамику в использовании проектных работ в оценочных процедурах, при этом суживается использование других видов оценивания по сравнению с прошлым годом. Возникает предположение , что данная ситуация остается вне поля влияний руководителей и методических служб. Отсюда задача -</a:t>
            </a:r>
            <a:r>
              <a:rPr lang="ru-RU" altLang="ru-RU" b="1" smtClean="0"/>
              <a:t> создание эффективных  систем оценки качества образования (нормативной базы, инструментария, процедур; оценка внеучебных результатов, динамики индивидуальных достижений, оценка достижения метапредметных результатов) Оценка новой результативности</a:t>
            </a:r>
            <a:endParaRPr lang="ru-RU" altLang="ru-RU" smtClean="0"/>
          </a:p>
          <a:p>
            <a:endParaRPr lang="ru-RU" altLang="ru-RU" smtClean="0"/>
          </a:p>
        </p:txBody>
      </p:sp>
      <p:sp>
        <p:nvSpPr>
          <p:cNvPr id="7270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DB88985-A267-4CE5-8BBB-93A9C2666606}" type="slidenum">
              <a:rPr lang="ru-RU" altLang="ru-RU" smtClean="0"/>
              <a:pPr eaLnBrk="1" hangingPunct="1">
                <a:spcBef>
                  <a:spcPct val="0"/>
                </a:spcBef>
              </a:pPr>
              <a:t>25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mtClean="0"/>
              <a:t>Компетентность педагогов в использовании современного оборудования. Проблема простаивания поставленного в рамках МРСО оборудования, особенно комплекты по робототехнике. Мониторинг свидетельствует о  положительной динамике, все больше учителей используют современное оборудование.</a:t>
            </a:r>
            <a:r>
              <a:rPr lang="ru-RU" altLang="ru-RU" b="1" smtClean="0"/>
              <a:t>   Оснащение образовательной деятельности, создание новой образовательной среды – задача остается актуальной.</a:t>
            </a:r>
          </a:p>
          <a:p>
            <a:r>
              <a:rPr lang="ru-RU" altLang="ru-RU" b="1" smtClean="0"/>
              <a:t> Показатель в «дорожной карте» - в 2014 году- </a:t>
            </a:r>
            <a:r>
              <a:rPr lang="ru-RU" altLang="ru-RU" smtClean="0"/>
              <a:t>увеличилась  доля обучающихся в современных условиях, от общей численности обучающихся по основным программам общего образования, до 78,04%;</a:t>
            </a:r>
          </a:p>
          <a:p>
            <a:endParaRPr lang="ru-RU" altLang="ru-RU" smtClean="0"/>
          </a:p>
          <a:p>
            <a:endParaRPr lang="ru-RU" altLang="ru-RU" smtClean="0"/>
          </a:p>
        </p:txBody>
      </p:sp>
      <p:sp>
        <p:nvSpPr>
          <p:cNvPr id="7373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ED66E24-1769-4415-B029-6A27651DECB2}" type="slidenum">
              <a:rPr lang="ru-RU" altLang="ru-RU" smtClean="0"/>
              <a:pPr eaLnBrk="1" hangingPunct="1">
                <a:spcBef>
                  <a:spcPct val="0"/>
                </a:spcBef>
              </a:pPr>
              <a:t>27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800" b="1" smtClean="0"/>
              <a:t>Развитие дополнительного образования детей, внеурочной деятельности</a:t>
            </a:r>
            <a:endParaRPr lang="ru-RU" altLang="ru-RU" sz="800" smtClean="0"/>
          </a:p>
          <a:p>
            <a:pPr>
              <a:lnSpc>
                <a:spcPct val="80000"/>
              </a:lnSpc>
            </a:pPr>
            <a:r>
              <a:rPr lang="ru-RU" altLang="ru-RU" sz="800" smtClean="0"/>
              <a:t> </a:t>
            </a:r>
            <a:r>
              <a:rPr lang="ru-RU" altLang="ru-RU" sz="800" b="1" smtClean="0"/>
              <a:t>Создание моделей  и реализация нового образовательного процесса, обеспечивающего достижение индивидуального максимума  результата</a:t>
            </a:r>
            <a:endParaRPr lang="ru-RU" altLang="ru-RU" sz="800" smtClean="0"/>
          </a:p>
          <a:p>
            <a:pPr>
              <a:lnSpc>
                <a:spcPct val="80000"/>
              </a:lnSpc>
            </a:pPr>
            <a:r>
              <a:rPr lang="ru-RU" altLang="ru-RU" sz="800" smtClean="0"/>
              <a:t> Среднее количество часов плана внеурочной деятельности в</a:t>
            </a:r>
            <a:r>
              <a:rPr lang="ru-RU" altLang="ru-RU" sz="800" b="1" smtClean="0"/>
              <a:t> начальной </a:t>
            </a:r>
            <a:r>
              <a:rPr lang="ru-RU" altLang="ru-RU" sz="800" smtClean="0"/>
              <a:t>школе в Забайкальском крае составляет 7,772 часа, в том числе по направлениям:спортивно-оздоровительное – 1,692 часа; спортивно-оздоровительное – 1,714 часа;</a:t>
            </a:r>
          </a:p>
          <a:p>
            <a:pPr>
              <a:lnSpc>
                <a:spcPct val="80000"/>
              </a:lnSpc>
            </a:pPr>
            <a:r>
              <a:rPr lang="ru-RU" altLang="ru-RU" sz="800" smtClean="0"/>
              <a:t>-духовно-нравственное – 1,01 часа;</a:t>
            </a:r>
          </a:p>
          <a:p>
            <a:pPr>
              <a:lnSpc>
                <a:spcPct val="80000"/>
              </a:lnSpc>
            </a:pPr>
            <a:r>
              <a:rPr lang="ru-RU" altLang="ru-RU" sz="800" smtClean="0"/>
              <a:t>-социальное – 0,886 часа;</a:t>
            </a:r>
          </a:p>
          <a:p>
            <a:pPr>
              <a:lnSpc>
                <a:spcPct val="80000"/>
              </a:lnSpc>
            </a:pPr>
            <a:r>
              <a:rPr lang="ru-RU" altLang="ru-RU" sz="800" smtClean="0"/>
              <a:t>-общеинтеллектуальное – 1,346 часа;</a:t>
            </a:r>
          </a:p>
          <a:p>
            <a:pPr>
              <a:lnSpc>
                <a:spcPct val="80000"/>
              </a:lnSpc>
            </a:pPr>
            <a:r>
              <a:rPr lang="ru-RU" altLang="ru-RU" sz="800" smtClean="0"/>
              <a:t>-общекультурное – 1,106 часа;</a:t>
            </a:r>
          </a:p>
          <a:p>
            <a:pPr>
              <a:lnSpc>
                <a:spcPct val="80000"/>
              </a:lnSpc>
            </a:pPr>
            <a:r>
              <a:rPr lang="ru-RU" altLang="ru-RU" sz="800" smtClean="0"/>
              <a:t>-другие – 0,815 часа.</a:t>
            </a:r>
          </a:p>
          <a:p>
            <a:pPr>
              <a:lnSpc>
                <a:spcPct val="80000"/>
              </a:lnSpc>
            </a:pPr>
            <a:r>
              <a:rPr lang="ru-RU" altLang="ru-RU" sz="800" smtClean="0"/>
              <a:t>Среднее количество часов плана внеурочной деятельности в </a:t>
            </a:r>
            <a:r>
              <a:rPr lang="ru-RU" altLang="ru-RU" sz="800" b="1" smtClean="0">
                <a:solidFill>
                  <a:srgbClr val="FF0000"/>
                </a:solidFill>
              </a:rPr>
              <a:t>основной школе</a:t>
            </a:r>
            <a:r>
              <a:rPr lang="ru-RU" altLang="ru-RU" sz="800" b="1" smtClean="0"/>
              <a:t> </a:t>
            </a:r>
            <a:r>
              <a:rPr lang="ru-RU" altLang="ru-RU" sz="800" smtClean="0"/>
              <a:t>в Забайкальском крае составляет 5,569 часов, в том числе по направлениям:</a:t>
            </a:r>
          </a:p>
          <a:p>
            <a:pPr>
              <a:lnSpc>
                <a:spcPct val="80000"/>
              </a:lnSpc>
            </a:pPr>
            <a:r>
              <a:rPr lang="ru-RU" altLang="ru-RU" sz="800" smtClean="0"/>
              <a:t>-спортивно-оздоровительное – 1,714 часа;</a:t>
            </a:r>
          </a:p>
          <a:p>
            <a:pPr>
              <a:lnSpc>
                <a:spcPct val="80000"/>
              </a:lnSpc>
            </a:pPr>
            <a:r>
              <a:rPr lang="ru-RU" altLang="ru-RU" sz="800" smtClean="0"/>
              <a:t>-духовно-нравственное – 1,01 часа;</a:t>
            </a:r>
          </a:p>
          <a:p>
            <a:pPr>
              <a:lnSpc>
                <a:spcPct val="80000"/>
              </a:lnSpc>
            </a:pPr>
            <a:r>
              <a:rPr lang="ru-RU" altLang="ru-RU" sz="800" smtClean="0"/>
              <a:t>-социальное – 0,886 часа; общеинтеллектуальное – 1,346 часа;</a:t>
            </a:r>
          </a:p>
          <a:p>
            <a:pPr>
              <a:lnSpc>
                <a:spcPct val="80000"/>
              </a:lnSpc>
            </a:pPr>
            <a:r>
              <a:rPr lang="ru-RU" altLang="ru-RU" sz="800" smtClean="0"/>
              <a:t>-общекультурное – 1,106 часа;</a:t>
            </a:r>
          </a:p>
          <a:p>
            <a:pPr>
              <a:lnSpc>
                <a:spcPct val="80000"/>
              </a:lnSpc>
            </a:pPr>
            <a:r>
              <a:rPr lang="ru-RU" altLang="ru-RU" sz="800" smtClean="0"/>
              <a:t>-другие – 0,815 часа.</a:t>
            </a:r>
          </a:p>
          <a:p>
            <a:pPr>
              <a:lnSpc>
                <a:spcPct val="80000"/>
              </a:lnSpc>
            </a:pPr>
            <a:endParaRPr lang="ru-RU" altLang="ru-RU" sz="800" smtClean="0"/>
          </a:p>
          <a:p>
            <a:pPr>
              <a:lnSpc>
                <a:spcPct val="80000"/>
              </a:lnSpc>
            </a:pPr>
            <a:endParaRPr lang="ru-RU" altLang="ru-RU" sz="800" smtClean="0"/>
          </a:p>
          <a:p>
            <a:pPr>
              <a:lnSpc>
                <a:spcPct val="80000"/>
              </a:lnSpc>
            </a:pPr>
            <a:r>
              <a:rPr lang="ru-RU" altLang="ru-RU" sz="800" smtClean="0"/>
              <a:t>-:</a:t>
            </a:r>
          </a:p>
          <a:p>
            <a:pPr marL="2057400" lvl="4" indent="-228600">
              <a:lnSpc>
                <a:spcPct val="80000"/>
              </a:lnSpc>
            </a:pPr>
            <a:endParaRPr lang="ru-RU" altLang="ru-RU" sz="800" smtClean="0">
              <a:latin typeface="Calibri" pitchFamily="34" charset="0"/>
            </a:endParaRPr>
          </a:p>
          <a:p>
            <a:pPr marL="2057400" lvl="4" indent="-228600">
              <a:lnSpc>
                <a:spcPct val="80000"/>
              </a:lnSpc>
            </a:pPr>
            <a:endParaRPr lang="ru-RU" altLang="ru-RU" sz="800" smtClean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endParaRPr lang="ru-RU" altLang="ru-RU" sz="800" smtClean="0"/>
          </a:p>
        </p:txBody>
      </p:sp>
      <p:sp>
        <p:nvSpPr>
          <p:cNvPr id="7475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D73CD11-0AB7-4ECC-A934-5483DAA8D963}" type="slidenum">
              <a:rPr lang="ru-RU" altLang="ru-RU" smtClean="0"/>
              <a:pPr eaLnBrk="1" hangingPunct="1">
                <a:spcBef>
                  <a:spcPct val="0"/>
                </a:spcBef>
              </a:pPr>
              <a:t>28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mtClean="0"/>
              <a:t>1.Обеспечить введение ФГОС в штатном и пилотном режимах согласно Графика</a:t>
            </a:r>
          </a:p>
          <a:p>
            <a:r>
              <a:rPr lang="ru-RU" altLang="ru-RU" smtClean="0"/>
              <a:t>2.Систематизировать мониторинговые исследования, провести мониторинг готовности ОО к введению ФГОС, решить вопрос с мониторингом качества  результатов начального образования.</a:t>
            </a:r>
          </a:p>
        </p:txBody>
      </p:sp>
      <p:sp>
        <p:nvSpPr>
          <p:cNvPr id="7578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1B4C117-CBA1-4FF7-843E-FAB19880FA43}" type="slidenum">
              <a:rPr lang="ru-RU" altLang="ru-RU" smtClean="0"/>
              <a:pPr eaLnBrk="1" hangingPunct="1">
                <a:spcBef>
                  <a:spcPct val="0"/>
                </a:spcBef>
              </a:pPr>
              <a:t>34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mtClean="0"/>
              <a:t>3.Продолжить работу по разработке, корректировке ООП НОО,ООО,СОО с привлечением общественности .Сделать так , чтобы ООО ОО стала по-настоящему общественным договором.;</a:t>
            </a:r>
          </a:p>
          <a:p>
            <a:r>
              <a:rPr lang="ru-RU" altLang="ru-RU" smtClean="0"/>
              <a:t>4. Продолжить ПК , персональное отслеживание педагогов и руководителей</a:t>
            </a:r>
          </a:p>
        </p:txBody>
      </p:sp>
      <p:sp>
        <p:nvSpPr>
          <p:cNvPr id="7680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5EF1F85-BE23-481D-BF42-10ACDD5FD418}" type="slidenum">
              <a:rPr lang="ru-RU" altLang="ru-RU" smtClean="0"/>
              <a:pPr eaLnBrk="1" hangingPunct="1">
                <a:spcBef>
                  <a:spcPct val="0"/>
                </a:spcBef>
              </a:pPr>
              <a:t>35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mtClean="0"/>
              <a:t>5. Развитие РСОКО, НСОКО, использование современных оценочных процедур</a:t>
            </a:r>
          </a:p>
        </p:txBody>
      </p:sp>
      <p:sp>
        <p:nvSpPr>
          <p:cNvPr id="7782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B33CE93-D916-4021-B350-7C08115D5C87}" type="slidenum">
              <a:rPr lang="ru-RU" altLang="ru-RU" smtClean="0"/>
              <a:pPr eaLnBrk="1" hangingPunct="1">
                <a:spcBef>
                  <a:spcPct val="0"/>
                </a:spcBef>
              </a:pPr>
              <a:t>36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mtClean="0"/>
              <a:t>График перехода на ФГОС  в крае выдерживается ,  реализуется с опережением штатного режима  на 2 года -1 ступень, на 3 года – 2 ступень, на 4 года – старшая ступень. Доля обучающихся по ФГОС нового поколения  относительно субъектов Сибирского федерального округа  остается высокой . Динамика увеличения доли обучающихся по новым стандартом  очевидна . </a:t>
            </a:r>
          </a:p>
          <a:p>
            <a:r>
              <a:rPr lang="ru-RU" altLang="ru-RU" smtClean="0"/>
              <a:t>Доля учащихся начальной школы, обучающихся по ФГОС (в общей численности учащихся первой ступени),  в 2012 году составила 66,03 %, в 2013 году - 87,35 %, в 2014 году – 100%.  </a:t>
            </a:r>
          </a:p>
          <a:p>
            <a:r>
              <a:rPr lang="ru-RU" altLang="ru-RU" smtClean="0"/>
              <a:t>Доля учащихся основной школы, обучающихся по ФГОС в пилотном режиме (в общей численности учащихся второй ступени), в 2012 году составила – 7,42 %, в 2013 году – 17,51 %, в 2014 году – 22 % .</a:t>
            </a:r>
          </a:p>
          <a:p>
            <a:endParaRPr lang="ru-RU" altLang="ru-RU" smtClean="0"/>
          </a:p>
        </p:txBody>
      </p:sp>
      <p:sp>
        <p:nvSpPr>
          <p:cNvPr id="5427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97B19F2-E725-49B0-BBC7-7697DAFDCD17}" type="slidenum">
              <a:rPr lang="ru-RU" altLang="ru-RU" smtClean="0"/>
              <a:pPr eaLnBrk="1" hangingPunct="1">
                <a:spcBef>
                  <a:spcPct val="0"/>
                </a:spcBef>
              </a:pPr>
              <a:t>4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mtClean="0"/>
              <a:t>НОО -100%. ООО- 22% ,плановый показатель 2015 года -17%,  в среднем – около 60% учащихся обучаются по ФГОС нового поколения. </a:t>
            </a:r>
          </a:p>
        </p:txBody>
      </p:sp>
      <p:sp>
        <p:nvSpPr>
          <p:cNvPr id="5530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9ED834A-1990-40EE-B9CC-A3D27D35F096}" type="slidenum">
              <a:rPr lang="ru-RU" altLang="ru-RU" smtClean="0"/>
              <a:pPr eaLnBrk="1" hangingPunct="1">
                <a:spcBef>
                  <a:spcPct val="0"/>
                </a:spcBef>
              </a:pPr>
              <a:t>5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mtClean="0"/>
              <a:t>С сентября 2014 года доля обучающихся по программам начального и основного общего образования в соответствии с ФГОС  составляет  59,8 % от общей численности обучающихся начальной и основной школы. Таким образом, более половины школьников края обучаются по новым стандартам.</a:t>
            </a:r>
          </a:p>
          <a:p>
            <a:endParaRPr lang="ru-RU" altLang="ru-RU" smtClean="0"/>
          </a:p>
        </p:txBody>
      </p:sp>
      <p:sp>
        <p:nvSpPr>
          <p:cNvPr id="563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0F33C9F-F02F-4E05-BA9C-9EE4B3D39A97}" type="slidenum">
              <a:rPr lang="ru-RU" altLang="ru-RU" smtClean="0"/>
              <a:pPr eaLnBrk="1" hangingPunct="1">
                <a:spcBef>
                  <a:spcPct val="0"/>
                </a:spcBef>
              </a:pPr>
              <a:t>6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mtClean="0"/>
              <a:t>73 школы предстоит пройти весь подготовительный этап путь </a:t>
            </a:r>
          </a:p>
        </p:txBody>
      </p:sp>
      <p:sp>
        <p:nvSpPr>
          <p:cNvPr id="5734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66AB3CB-6712-4993-862C-D5EB7EBCFF79}" type="slidenum">
              <a:rPr lang="ru-RU" altLang="ru-RU" smtClean="0"/>
              <a:pPr eaLnBrk="1" hangingPunct="1">
                <a:spcBef>
                  <a:spcPct val="0"/>
                </a:spcBef>
              </a:pPr>
              <a:t>7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mtClean="0"/>
              <a:t> Модель введения ФГОС ООО не нова , на практике она апробирована в течение предыдущих лет при введении нового стандарта в начальной школе, при подготовке к введению стандартов основной школы.  Кафедрой образовательного менеджмента разработаны методические рекомендации  «Технология разработки ОП ОО», которыми пользуются управленцы.  Обращаю внимание на особенности , связанные с возрастом детей, обучающихся в основной школе.</a:t>
            </a:r>
          </a:p>
        </p:txBody>
      </p:sp>
      <p:sp>
        <p:nvSpPr>
          <p:cNvPr id="5837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B747A35-EF14-4560-9341-3F101998F0C0}" type="slidenum">
              <a:rPr lang="ru-RU" altLang="ru-RU" smtClean="0"/>
              <a:pPr eaLnBrk="1" hangingPunct="1">
                <a:spcBef>
                  <a:spcPct val="0"/>
                </a:spcBef>
              </a:pPr>
              <a:t>8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b="1" smtClean="0"/>
              <a:t>выделены и обособлены  по содержанию,  по способам и формам организации образовательного процесса два возрастных этапа: 5-6 класс – пробно- поисковый, 7-9 класс – опыт действия, приобретения опыта</a:t>
            </a:r>
            <a:endParaRPr lang="ru-RU" altLang="ru-RU" smtClean="0"/>
          </a:p>
        </p:txBody>
      </p:sp>
      <p:sp>
        <p:nvSpPr>
          <p:cNvPr id="593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35A0ECD-DBDC-4FE3-A68F-8EDBB8526AE3}" type="slidenum">
              <a:rPr lang="ru-RU" altLang="ru-RU" smtClean="0"/>
              <a:pPr eaLnBrk="1" hangingPunct="1">
                <a:spcBef>
                  <a:spcPct val="0"/>
                </a:spcBef>
              </a:pPr>
              <a:t>9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altLang="ru-RU" b="1" smtClean="0"/>
              <a:t>Особенности реализации ООП ООО  заключаются в том, что в образовательный процесс  встроены </a:t>
            </a:r>
            <a:r>
              <a:rPr lang="ru-RU" altLang="ru-RU" b="1" i="1" smtClean="0"/>
              <a:t>учебно-исследовательская и проектная деятельность</a:t>
            </a:r>
            <a:r>
              <a:rPr lang="ru-RU" altLang="ru-RU" b="1" smtClean="0"/>
              <a:t> как личностно значимая для подростков, в связи с друг другом и с содержанием учебных предметов как на уроках, так и во внеурочной деятельности; </a:t>
            </a:r>
          </a:p>
          <a:p>
            <a:pPr eaLnBrk="1" hangingPunct="1"/>
            <a:r>
              <a:rPr lang="ru-RU" altLang="ru-RU" b="1" smtClean="0"/>
              <a:t>специально организованы места в образовательном процессе: например, предметно-исследовательский клуб (5-6 класс); предметная мастерская и лаборатория (7-9 класс); исследовательский  урок (7-9 класс) и позиции взрослого (учитель, методист, ученый);</a:t>
            </a:r>
          </a:p>
          <a:p>
            <a:pPr eaLnBrk="1" hangingPunct="1"/>
            <a:endParaRPr lang="ru-RU" altLang="ru-RU" b="1" smtClean="0"/>
          </a:p>
        </p:txBody>
      </p:sp>
      <p:sp>
        <p:nvSpPr>
          <p:cNvPr id="6042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F73BBBB-FE7B-4D33-A73B-24F12CE65F62}" type="slidenum">
              <a:rPr lang="ru-RU" altLang="ru-RU" smtClean="0"/>
              <a:pPr eaLnBrk="1" hangingPunct="1">
                <a:spcBef>
                  <a:spcPct val="0"/>
                </a:spcBef>
              </a:pPr>
              <a:t>10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DBBA4-9139-4C01-BB8E-76A316468B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241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44848-2101-4AC3-8B40-1DDB089B45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460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94513" y="214313"/>
            <a:ext cx="1817687" cy="60944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439863" y="214313"/>
            <a:ext cx="5302250" cy="60944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315EBF-F484-462B-ACCB-6C7631700A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851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CE135-9593-4840-940E-AE4C46C7B376}" type="datetimeFigureOut">
              <a:rPr lang="en-US"/>
              <a:pPr>
                <a:defRPr/>
              </a:pPr>
              <a:t>2/13/2015</a:t>
            </a:fld>
            <a:endParaRPr lang="en-US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0A329-F627-417C-AEC2-33D08091D2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5282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D4AAA-54B6-4E01-B64E-A588F0953367}" type="datetimeFigureOut">
              <a:rPr lang="en-US"/>
              <a:pPr>
                <a:defRPr/>
              </a:pPr>
              <a:t>2/13/2015</a:t>
            </a:fld>
            <a:endParaRPr lang="en-US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A6BD7-5F95-422A-91F7-2A115BADF1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9178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67992-D50C-40E9-9022-9A395F447FED}" type="datetimeFigureOut">
              <a:rPr lang="en-US"/>
              <a:pPr>
                <a:defRPr/>
              </a:pPr>
              <a:t>2/13/2015</a:t>
            </a:fld>
            <a:endParaRPr lang="en-US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D4417-90A8-4179-BF62-A16DD5257F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5878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5ABCE-C005-4B79-9F7C-90B7C0E817C2}" type="datetimeFigureOut">
              <a:rPr lang="en-US"/>
              <a:pPr>
                <a:defRPr/>
              </a:pPr>
              <a:t>2/13/2015</a:t>
            </a:fld>
            <a:endParaRPr lang="en-US" dirty="0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2B517-416D-43F4-B0FD-D628B63400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0335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FC0D5-A2F8-4F60-B851-5591A23860B9}" type="datetimeFigureOut">
              <a:rPr lang="en-US"/>
              <a:pPr>
                <a:defRPr/>
              </a:pPr>
              <a:t>2/13/2015</a:t>
            </a:fld>
            <a:endParaRPr lang="en-US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CA6D0-8988-4130-AA4F-1ACDCF9C20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1435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884FF-3CBE-4878-95C0-6120FB0999E4}" type="datetimeFigureOut">
              <a:rPr lang="en-US"/>
              <a:pPr>
                <a:defRPr/>
              </a:pPr>
              <a:t>2/13/2015</a:t>
            </a:fld>
            <a:endParaRPr lang="en-US" dirty="0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BA15D-007D-4B73-B5F5-5C6C19B7E5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1359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DF17A-A682-4C74-B636-4C63CACD1013}" type="datetimeFigureOut">
              <a:rPr lang="en-US"/>
              <a:pPr>
                <a:defRPr/>
              </a:pPr>
              <a:t>2/13/2015</a:t>
            </a:fld>
            <a:endParaRPr lang="en-US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ACB25-C17C-40D7-AF84-885BB1EAB0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4541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5BF3E-C9B2-4667-8238-768B0B4351F0}" type="datetimeFigureOut">
              <a:rPr lang="en-US"/>
              <a:pPr>
                <a:defRPr/>
              </a:pPr>
              <a:t>2/13/2015</a:t>
            </a:fld>
            <a:endParaRPr lang="en-US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AE26F-8462-4439-9AF9-C5B0A82C82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5406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0ED6F5-653B-4248-B3E4-E3DB90A989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67713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F3420-FAB0-4733-9425-E983C4EBA944}" type="datetimeFigureOut">
              <a:rPr lang="en-US"/>
              <a:pPr>
                <a:defRPr/>
              </a:pPr>
              <a:t>2/13/2015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C1B4F-392F-4B56-98DF-1645B291DC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5858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BD388-9A31-46B5-9B83-5E9CE0995BD3}" type="datetimeFigureOut">
              <a:rPr lang="en-US"/>
              <a:pPr>
                <a:defRPr/>
              </a:pPr>
              <a:t>2/13/2015</a:t>
            </a:fld>
            <a:endParaRPr lang="en-US" dirty="0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95A7B-D803-4757-8172-203335DFEE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4799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F1453-3BA2-4E17-8B50-C4AF622BD097}" type="datetimeFigureOut">
              <a:rPr lang="en-US"/>
              <a:pPr>
                <a:defRPr/>
              </a:pPr>
              <a:t>2/13/2015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7B1D5-045D-41A8-B81A-ABF5DA5059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2597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2062F-3D64-4045-9102-E5522DDDDFB7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107200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3"/>
          </p:nvPr>
        </p:nvSpPr>
        <p:spPr>
          <a:xfrm>
            <a:off x="3357563" y="-2000250"/>
            <a:ext cx="914400" cy="914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B1D82-8FAC-47EB-8910-42271F18F5F7}" type="datetimeFigureOut">
              <a:rPr lang="ru-RU"/>
              <a:pPr>
                <a:defRPr/>
              </a:pPr>
              <a:t>13.02.2015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C168B-60DB-4165-9490-CB4B0B98DD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047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C753D6-BE4A-4DF6-9FDF-2CB59191FF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818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9863" y="1709738"/>
            <a:ext cx="3559175" cy="4598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51438" y="1709738"/>
            <a:ext cx="3560762" cy="4598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F837B-8431-41DD-B5F4-5891467F6A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1266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C75C3-6087-40EA-A15E-184F213CA0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131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07B6D-3191-490D-9A6B-27B537A05C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964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3657A-30B3-425D-94D8-C48C539B44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921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523DEF-FC8B-4D48-98DB-F3E70C461B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675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98D21-2D2F-44C1-8BE5-36A26A454C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675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39863" y="214313"/>
            <a:ext cx="72723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39863" y="1709738"/>
            <a:ext cx="7272337" cy="459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29650" y="6237288"/>
            <a:ext cx="576263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2000" b="1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00249DD2-626C-4DED-85C9-D3D0BD57F0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53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48DD8BF3-AE62-485D-9022-749C6FEC671C}" type="datetimeFigureOut">
              <a:rPr lang="en-US"/>
              <a:pPr>
                <a:defRPr/>
              </a:pPr>
              <a:t>2/13/2015</a:t>
            </a:fld>
            <a:endParaRPr lang="en-US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A50FBFE-2C9C-4E2D-95FB-4E2474398E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44" r:id="rId2"/>
    <p:sldLayoutId id="2147484045" r:id="rId3"/>
    <p:sldLayoutId id="2147484040" r:id="rId4"/>
    <p:sldLayoutId id="2147484046" r:id="rId5"/>
    <p:sldLayoutId id="2147484041" r:id="rId6"/>
    <p:sldLayoutId id="2147484047" r:id="rId7"/>
    <p:sldLayoutId id="2147484048" r:id="rId8"/>
    <p:sldLayoutId id="2147484049" r:id="rId9"/>
    <p:sldLayoutId id="2147484042" r:id="rId10"/>
    <p:sldLayoutId id="2147484050" r:id="rId11"/>
    <p:sldLayoutId id="2147484051" r:id="rId12"/>
    <p:sldLayoutId id="2147484052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edu.crowdexpert.ru/middle_scool" TargetMode="Externa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&#1043;&#1077;&#1086;&#1075;&#1088;&#1072;&#1092;&#1080;&#1103;%20&#1087;&#1088;&#1080;&#1084;&#1077;&#1088;.doc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Relationship Id="rId5" Type="http://schemas.openxmlformats.org/officeDocument/2006/relationships/hyperlink" Target="&#1050;&#1044;&#1052;%20&#1087;&#1086;%20&#1075;&#1077;&#1086;&#1075;&#1088;&#1072;&#1092;&#1080;&#1080;%20&#1057;&#1072;&#1085;&#1080;&#1085;&#1086;&#1081;.doc" TargetMode="External"/><Relationship Id="rId4" Type="http://schemas.openxmlformats.org/officeDocument/2006/relationships/hyperlink" Target="&#1055;&#1083;&#1072;&#1085;&#1080;&#1088;&#1091;&#1077;&#1084;&#1099;&#1077;_&#1088;&#1077;&#1079;&#1091;&#1083;&#1100;&#1090;&#1072;&#1090;&#1099;_&#1087;&#1086;_&#1084;&#1072;&#1090;&#1077;&#1084;&#1072;&#1090;&#1080;&#1082;&#1077;_5-6%5b1%5d.doc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png"/><Relationship Id="rId4" Type="http://schemas.openxmlformats.org/officeDocument/2006/relationships/oleObject" Target="../embeddings/oleObject2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png"/><Relationship Id="rId4" Type="http://schemas.openxmlformats.org/officeDocument/2006/relationships/oleObject" Target="../embeddings/oleObject3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png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5-6%20&#1082;&#1083;&#1072;&#1089;&#1089;.doc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357166"/>
            <a:ext cx="8229600" cy="2618789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Готовность системы общего образования к введению ФГОС ООО в штатном режиме и ФГОС СОО в </a:t>
            </a:r>
            <a:r>
              <a:rPr lang="ru-RU" dirty="0" err="1" smtClean="0"/>
              <a:t>пилотном</a:t>
            </a:r>
            <a:r>
              <a:rPr lang="ru-RU" dirty="0" smtClean="0"/>
              <a:t> режиме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14688" y="5357813"/>
            <a:ext cx="5715000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 smtClean="0"/>
              <a:t>Дамбаева</a:t>
            </a:r>
            <a:r>
              <a:rPr lang="ru-RU" dirty="0" smtClean="0"/>
              <a:t> Б.Б., ректор ГУ ДПО ИРО Забайкальского края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Ключевые идеи реализации ООП ООО</a:t>
            </a:r>
          </a:p>
        </p:txBody>
      </p:sp>
      <p:sp>
        <p:nvSpPr>
          <p:cNvPr id="22531" name="Объект 2"/>
          <p:cNvSpPr>
            <a:spLocks noGrp="1"/>
          </p:cNvSpPr>
          <p:nvPr>
            <p:ph idx="1"/>
          </p:nvPr>
        </p:nvSpPr>
        <p:spPr>
          <a:xfrm>
            <a:off x="323850" y="1709738"/>
            <a:ext cx="8569325" cy="4598987"/>
          </a:xfrm>
        </p:spPr>
        <p:txBody>
          <a:bodyPr/>
          <a:lstStyle/>
          <a:p>
            <a:pPr eaLnBrk="1" hangingPunct="1"/>
            <a:r>
              <a:rPr lang="ru-RU" altLang="ru-RU" sz="2400" b="1" smtClean="0"/>
              <a:t>    </a:t>
            </a:r>
            <a:r>
              <a:rPr lang="ru-RU" altLang="ru-RU" sz="2400" b="1" i="1" smtClean="0"/>
              <a:t>учебно-исследовательская и проектная деятельность</a:t>
            </a:r>
            <a:r>
              <a:rPr lang="ru-RU" altLang="ru-RU" sz="2400" b="1" smtClean="0"/>
              <a:t> как личностно значимая для подростков, в связи с друг другом и с содержанием учебных предметов как на уроках, так и во внеурочной деятельности;</a:t>
            </a:r>
          </a:p>
          <a:p>
            <a:pPr eaLnBrk="1" hangingPunct="1"/>
            <a:r>
              <a:rPr lang="ru-RU" altLang="ru-RU" sz="2400" b="1" smtClean="0"/>
              <a:t>   специально организованы места в образовательном процессе: например, предметно-исследовательский клуб (5-6 класс); предметная мастерская и лаборатория (7-9 класс); исследовательский  урок (7-9 класс) и позиции взрослого (учитель, методист, ученый);</a:t>
            </a:r>
          </a:p>
          <a:p>
            <a:pPr eaLnBrk="1" hangingPunct="1"/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Ключевые идеи реализации ООП СОО</a:t>
            </a:r>
            <a:endParaRPr lang="ru-RU" dirty="0"/>
          </a:p>
        </p:txBody>
      </p:sp>
      <p:sp>
        <p:nvSpPr>
          <p:cNvPr id="23555" name="Содержимое 2"/>
          <p:cNvSpPr>
            <a:spLocks noGrp="1"/>
          </p:cNvSpPr>
          <p:nvPr>
            <p:ph idx="1"/>
          </p:nvPr>
        </p:nvSpPr>
        <p:spPr>
          <a:xfrm>
            <a:off x="457200" y="1571625"/>
            <a:ext cx="8686800" cy="4525963"/>
          </a:xfrm>
        </p:spPr>
        <p:txBody>
          <a:bodyPr/>
          <a:lstStyle/>
          <a:p>
            <a:endParaRPr lang="ru-RU" altLang="ru-RU" smtClean="0"/>
          </a:p>
          <a:p>
            <a:r>
              <a:rPr lang="ru-RU" altLang="ru-RU" smtClean="0"/>
              <a:t>Старшая школа – профильная школа</a:t>
            </a:r>
          </a:p>
          <a:p>
            <a:r>
              <a:rPr lang="ru-RU" altLang="ru-RU" smtClean="0"/>
              <a:t>Школа индивидуального профиля</a:t>
            </a:r>
          </a:p>
          <a:p>
            <a:r>
              <a:rPr lang="ru-RU" altLang="ru-RU" smtClean="0"/>
              <a:t>Школа индивидуальных проектов</a:t>
            </a:r>
          </a:p>
          <a:p>
            <a:r>
              <a:rPr lang="ru-RU" altLang="ru-RU" smtClean="0"/>
              <a:t>Сетевая старшая школа</a:t>
            </a:r>
          </a:p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Прямая со стрелкой 41"/>
          <p:cNvCxnSpPr>
            <a:stCxn id="31" idx="1"/>
          </p:cNvCxnSpPr>
          <p:nvPr/>
        </p:nvCxnSpPr>
        <p:spPr>
          <a:xfrm rot="10800000">
            <a:off x="2411413" y="5732463"/>
            <a:ext cx="4248150" cy="3651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rot="10800000">
            <a:off x="2411413" y="4724400"/>
            <a:ext cx="4176712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rot="10800000">
            <a:off x="2411413" y="4076700"/>
            <a:ext cx="4176712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Стрелка вниз 19"/>
          <p:cNvSpPr/>
          <p:nvPr/>
        </p:nvSpPr>
        <p:spPr>
          <a:xfrm>
            <a:off x="5148263" y="2060575"/>
            <a:ext cx="431800" cy="8636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3563938" y="2060575"/>
            <a:ext cx="431800" cy="8636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91" name="Заголовок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8636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>Основные «кирпичики» для конструирования ООП </a:t>
            </a:r>
            <a:r>
              <a:rPr lang="ru-RU" sz="2400" dirty="0" err="1" smtClean="0"/>
              <a:t>ооо</a:t>
            </a:r>
            <a:r>
              <a:rPr lang="ru-RU" sz="2400" dirty="0" smtClean="0"/>
              <a:t> </a:t>
            </a:r>
          </a:p>
        </p:txBody>
      </p:sp>
      <p:sp>
        <p:nvSpPr>
          <p:cNvPr id="24584" name="Содержимое 2"/>
          <p:cNvSpPr>
            <a:spLocks noGrp="1"/>
          </p:cNvSpPr>
          <p:nvPr>
            <p:ph idx="1"/>
          </p:nvPr>
        </p:nvSpPr>
        <p:spPr>
          <a:xfrm>
            <a:off x="214313" y="1357313"/>
            <a:ext cx="8643937" cy="5500687"/>
          </a:xfrm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3059113" y="1484313"/>
            <a:ext cx="2952750" cy="576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Возрастные особенности</a:t>
            </a:r>
          </a:p>
          <a:p>
            <a:pPr algn="ctr">
              <a:defRPr/>
            </a:pPr>
            <a:r>
              <a:rPr lang="ru-RU" dirty="0"/>
              <a:t>подростка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227763" y="1484313"/>
            <a:ext cx="2592387" cy="576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err="1"/>
              <a:t>Деятельностный</a:t>
            </a:r>
            <a:r>
              <a:rPr lang="ru-RU" dirty="0"/>
              <a:t> подход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0825" y="1484313"/>
            <a:ext cx="2520950" cy="576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Цели и задачи ОШ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771775" y="3573463"/>
            <a:ext cx="3600450" cy="143986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Индивидуализация</a:t>
            </a:r>
            <a:r>
              <a:rPr lang="ru-RU" dirty="0">
                <a:solidFill>
                  <a:schemeClr val="tx1"/>
                </a:solidFill>
              </a:rPr>
              <a:t> через индивидуальные образовательные траектории  детей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916238" y="2276475"/>
            <a:ext cx="1655762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5-6 класс</a:t>
            </a:r>
          </a:p>
          <a:p>
            <a:pPr algn="ctr">
              <a:defRPr/>
            </a:pPr>
            <a:r>
              <a:rPr lang="ru-RU" dirty="0"/>
              <a:t>«пробы»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643438" y="2276475"/>
            <a:ext cx="1584325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7-9 класс</a:t>
            </a:r>
          </a:p>
          <a:p>
            <a:pPr algn="ctr">
              <a:defRPr/>
            </a:pPr>
            <a:r>
              <a:rPr lang="ru-RU" dirty="0"/>
              <a:t>«опыт»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6588125" y="2636838"/>
            <a:ext cx="2087563" cy="7207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Учебная деятельность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6588125" y="3573463"/>
            <a:ext cx="2087563" cy="7191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Проектная</a:t>
            </a:r>
          </a:p>
          <a:p>
            <a:pPr algn="ctr">
              <a:defRPr/>
            </a:pPr>
            <a:r>
              <a:rPr lang="ru-RU" dirty="0"/>
              <a:t>деятельность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6588125" y="4508500"/>
            <a:ext cx="2087563" cy="7207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/>
              <a:t>Учебно-исследовательская деятельность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323850" y="6237288"/>
            <a:ext cx="8640763" cy="431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Информационно-образовательная среда «умной» школы как базовое условие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395288" y="2636838"/>
            <a:ext cx="1944687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/>
              <a:t>Учебно-предметные</a:t>
            </a:r>
          </a:p>
          <a:p>
            <a:pPr algn="ctr">
              <a:defRPr/>
            </a:pPr>
            <a:r>
              <a:rPr lang="ru-RU" sz="1600" dirty="0"/>
              <a:t>компетентности</a:t>
            </a:r>
          </a:p>
        </p:txBody>
      </p:sp>
      <p:cxnSp>
        <p:nvCxnSpPr>
          <p:cNvPr id="28" name="Прямая со стрелкой 27"/>
          <p:cNvCxnSpPr/>
          <p:nvPr/>
        </p:nvCxnSpPr>
        <p:spPr>
          <a:xfrm rot="10800000">
            <a:off x="2268538" y="3068638"/>
            <a:ext cx="4319587" cy="15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6659563" y="5445125"/>
            <a:ext cx="2016125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Социальная практика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395288" y="3789363"/>
            <a:ext cx="2016125" cy="1079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Ключевые</a:t>
            </a:r>
          </a:p>
          <a:p>
            <a:pPr algn="ctr">
              <a:defRPr/>
            </a:pPr>
            <a:r>
              <a:rPr lang="ru-RU" dirty="0"/>
              <a:t>компетентности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395288" y="5157788"/>
            <a:ext cx="2016125" cy="935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Социальный опыт</a:t>
            </a:r>
          </a:p>
          <a:p>
            <a:pPr algn="ctr">
              <a:defRPr/>
            </a:pPr>
            <a:r>
              <a:rPr lang="ru-RU" dirty="0"/>
              <a:t>(социализация)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2843213" y="5229225"/>
            <a:ext cx="3384550" cy="792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Формирующее оценивание –</a:t>
            </a:r>
          </a:p>
          <a:p>
            <a:pPr algn="ctr">
              <a:defRPr/>
            </a:pPr>
            <a:r>
              <a:rPr lang="ru-RU" dirty="0"/>
              <a:t>главный акцент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dirty="0" smtClean="0"/>
              <a:t>Федеральный реестр </a:t>
            </a:r>
            <a:r>
              <a:rPr lang="ru-RU" dirty="0" err="1" smtClean="0"/>
              <a:t>пооп</a:t>
            </a:r>
            <a:endParaRPr lang="ru-RU" dirty="0"/>
          </a:p>
        </p:txBody>
      </p:sp>
      <p:sp>
        <p:nvSpPr>
          <p:cNvPr id="2560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ru-RU" smtClean="0">
              <a:hlinkClick r:id="rId2"/>
            </a:endParaRPr>
          </a:p>
          <a:p>
            <a:endParaRPr lang="en-US" altLang="ru-RU" smtClean="0">
              <a:hlinkClick r:id="rId2"/>
            </a:endParaRPr>
          </a:p>
          <a:p>
            <a:r>
              <a:rPr lang="en-US" altLang="ru-RU" smtClean="0">
                <a:hlinkClick r:id="rId2"/>
              </a:rPr>
              <a:t>http://edu.crowdexpert.ru/middle_scool</a:t>
            </a:r>
            <a:endParaRPr lang="en-US" altLang="ru-RU" smtClean="0"/>
          </a:p>
          <a:p>
            <a:endParaRPr lang="en-US" altLang="ru-RU" smtClean="0"/>
          </a:p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dirty="0" smtClean="0"/>
              <a:t>Кадровые условия</a:t>
            </a:r>
            <a:endParaRPr lang="ru-RU" dirty="0"/>
          </a:p>
        </p:txBody>
      </p:sp>
      <p:sp>
        <p:nvSpPr>
          <p:cNvPr id="2662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/>
              <a:t>Укомплектованность:</a:t>
            </a:r>
          </a:p>
          <a:p>
            <a:pPr>
              <a:buFont typeface="Wingdings 2" pitchFamily="18" charset="2"/>
              <a:buNone/>
            </a:pPr>
            <a:r>
              <a:rPr lang="ru-RU" altLang="ru-RU" smtClean="0"/>
              <a:t>      учителя     2014 год    -      10772                </a:t>
            </a:r>
          </a:p>
          <a:p>
            <a:pPr>
              <a:buFont typeface="Wingdings 2" pitchFamily="18" charset="2"/>
              <a:buNone/>
            </a:pPr>
            <a:r>
              <a:rPr lang="ru-RU" altLang="ru-RU" smtClean="0"/>
              <a:t>                         2013 год    -      10584      </a:t>
            </a:r>
          </a:p>
          <a:p>
            <a:pPr>
              <a:buFont typeface="Wingdings 2" pitchFamily="18" charset="2"/>
              <a:buNone/>
            </a:pPr>
            <a:r>
              <a:rPr lang="ru-RU" altLang="ru-RU" smtClean="0"/>
              <a:t>      молодые учителя        -         16%      </a:t>
            </a:r>
          </a:p>
          <a:p>
            <a:r>
              <a:rPr lang="ru-RU" altLang="ru-RU" smtClean="0"/>
              <a:t>Вакансии                         -      738</a:t>
            </a:r>
          </a:p>
          <a:p>
            <a:r>
              <a:rPr lang="ru-RU" altLang="ru-RU" smtClean="0"/>
              <a:t>Кадровая обеспеченность школ -97,6%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22238"/>
            <a:ext cx="8501122" cy="734994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000" dirty="0" smtClean="0"/>
              <a:t>Количество учителей, прошедших КПК(ФГОС)</a:t>
            </a:r>
            <a:endParaRPr lang="ru-RU" sz="3000" dirty="0"/>
          </a:p>
        </p:txBody>
      </p:sp>
      <p:graphicFrame>
        <p:nvGraphicFramePr>
          <p:cNvPr id="6" name="Таблица 5"/>
          <p:cNvGraphicFramePr>
            <a:graphicFrameLocks/>
          </p:cNvGraphicFramePr>
          <p:nvPr/>
        </p:nvGraphicFramePr>
        <p:xfrm>
          <a:off x="0" y="990493"/>
          <a:ext cx="9001157" cy="5670890"/>
        </p:xfrm>
        <a:graphic>
          <a:graphicData uri="http://schemas.openxmlformats.org/drawingml/2006/table">
            <a:tbl>
              <a:tblPr/>
              <a:tblGrid>
                <a:gridCol w="819333"/>
                <a:gridCol w="1898250"/>
                <a:gridCol w="1540226"/>
                <a:gridCol w="1405740"/>
                <a:gridCol w="978656"/>
                <a:gridCol w="1352127"/>
                <a:gridCol w="1006825"/>
              </a:tblGrid>
              <a:tr h="58308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Calibri"/>
                          <a:ea typeface="Calibri"/>
                          <a:cs typeface="Times New Roman"/>
                        </a:rPr>
                        <a:t>Категория педагогов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Итого обучившихся по ФГОС ОО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% по Заб.краю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542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b="1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Calibri"/>
                          <a:ea typeface="Calibri"/>
                          <a:cs typeface="Times New Roman"/>
                        </a:rPr>
                        <a:t>Учителя математики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145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118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165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428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47,3%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313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b="1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Calibri"/>
                          <a:ea typeface="Calibri"/>
                          <a:cs typeface="Times New Roman"/>
                        </a:rPr>
                        <a:t>Учителя русского языка и литературы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Calibri"/>
                          <a:ea typeface="Calibri"/>
                          <a:cs typeface="Times New Roman"/>
                        </a:rPr>
                        <a:t>232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276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Calibri"/>
                          <a:ea typeface="Calibri"/>
                          <a:cs typeface="Times New Roman"/>
                        </a:rPr>
                        <a:t>219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727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62,5%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313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b="1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Calibri"/>
                          <a:ea typeface="Calibri"/>
                          <a:cs typeface="Times New Roman"/>
                        </a:rPr>
                        <a:t>Учителя иностранного языка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Calibri"/>
                          <a:ea typeface="Calibri"/>
                          <a:cs typeface="Times New Roman"/>
                        </a:rPr>
                        <a:t>100/133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Calibri"/>
                          <a:ea typeface="Calibri"/>
                          <a:cs typeface="Times New Roman"/>
                        </a:rPr>
                        <a:t>165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131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396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43,4%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35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b="1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Учителя истории и обществознания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Calibri"/>
                          <a:ea typeface="Calibri"/>
                          <a:cs typeface="Times New Roman"/>
                        </a:rPr>
                        <a:t>171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Calibri"/>
                          <a:ea typeface="Calibri"/>
                          <a:cs typeface="Times New Roman"/>
                        </a:rPr>
                        <a:t>156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Calibri"/>
                          <a:ea typeface="Calibri"/>
                          <a:cs typeface="Times New Roman"/>
                        </a:rPr>
                        <a:t>156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483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75,2%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75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b="1" dirty="0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Учителя химии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Calibri"/>
                          <a:ea typeface="Calibri"/>
                          <a:cs typeface="Times New Roman"/>
                        </a:rPr>
                        <a:t>26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68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Calibri"/>
                          <a:ea typeface="Calibri"/>
                          <a:cs typeface="Times New Roman"/>
                        </a:rPr>
                        <a:t>27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121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44,8%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542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b="1" dirty="0" smtClean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Учителя биологии и экологии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Calibri"/>
                          <a:ea typeface="Calibri"/>
                          <a:cs typeface="Times New Roman"/>
                        </a:rPr>
                        <a:t>97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66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Calibri"/>
                          <a:ea typeface="Calibri"/>
                          <a:cs typeface="Times New Roman"/>
                        </a:rPr>
                        <a:t>77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Calibri"/>
                          <a:ea typeface="Calibri"/>
                          <a:cs typeface="Times New Roman"/>
                        </a:rPr>
                        <a:t>240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Calibri"/>
                          <a:ea typeface="Calibri"/>
                          <a:cs typeface="Times New Roman"/>
                        </a:rPr>
                        <a:t>81,6%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75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b="1" dirty="0" smtClean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Учителя географии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Calibri"/>
                          <a:ea typeface="Calibri"/>
                          <a:cs typeface="Times New Roman"/>
                        </a:rPr>
                        <a:t>54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26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41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121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38,0%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75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b="1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Учителя физики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Calibri"/>
                          <a:ea typeface="Calibri"/>
                          <a:cs typeface="Times New Roman"/>
                        </a:rPr>
                        <a:t>39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Calibri"/>
                          <a:ea typeface="Calibri"/>
                          <a:cs typeface="Times New Roman"/>
                        </a:rPr>
                        <a:t>103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38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180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61,0%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313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b="1" dirty="0" smtClean="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Учителя физической культуры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77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Calibri"/>
                          <a:ea typeface="Calibri"/>
                          <a:cs typeface="Times New Roman"/>
                        </a:rPr>
                        <a:t>86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Calibri"/>
                          <a:ea typeface="Calibri"/>
                          <a:cs typeface="Times New Roman"/>
                        </a:rPr>
                        <a:t>48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211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latin typeface="Calibri"/>
                          <a:ea typeface="Calibri"/>
                          <a:cs typeface="Times New Roman"/>
                        </a:rPr>
                        <a:t>27,5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75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b="1" dirty="0" smtClean="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Учителя ОБЖ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107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26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Calibri"/>
                          <a:ea typeface="Calibri"/>
                          <a:cs typeface="Times New Roman"/>
                        </a:rPr>
                        <a:t>59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Calibri"/>
                          <a:ea typeface="Calibri"/>
                          <a:cs typeface="Times New Roman"/>
                        </a:rPr>
                        <a:t>192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93,2%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789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b="1" dirty="0" smtClean="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Учителя ИЗО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27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29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38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Calibri"/>
                          <a:ea typeface="Calibri"/>
                          <a:cs typeface="Times New Roman"/>
                        </a:rPr>
                        <a:t>94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40,8%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75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ru-RU" sz="1100" b="1" dirty="0">
                        <a:highlight>
                          <a:srgbClr val="FFFF00"/>
                        </a:highligh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Учителя МХК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31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63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13,3%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75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b="1" dirty="0" smtClean="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Учителя музыки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27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Calibri"/>
                          <a:ea typeface="Calibri"/>
                          <a:cs typeface="Times New Roman"/>
                        </a:rPr>
                        <a:t>71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33,8%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542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b="1" dirty="0" smtClean="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Учителя информатики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80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106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32,1%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542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b="1" dirty="0" smtClean="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Учителя технологии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132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68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224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44,0%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542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b="1" dirty="0" smtClean="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Педагоги-психологи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65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69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Calibri"/>
                          <a:ea typeface="Calibri"/>
                          <a:cs typeface="Times New Roman"/>
                        </a:rPr>
                        <a:t>134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Calibri"/>
                          <a:ea typeface="Calibri"/>
                          <a:cs typeface="Times New Roman"/>
                        </a:rPr>
                        <a:t>65,6%</a:t>
                      </a: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542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  <a:endParaRPr lang="ru-RU" sz="1100" b="1" dirty="0">
                        <a:highlight>
                          <a:srgbClr val="FFFF00"/>
                        </a:highligh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Классные руководители 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46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highlight>
                            <a:srgbClr val="FFFF00"/>
                          </a:highlight>
                          <a:latin typeface="Calibri"/>
                          <a:ea typeface="Calibri"/>
                          <a:cs typeface="Times New Roman"/>
                        </a:rPr>
                        <a:t>1,3%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542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43" marR="490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772400" cy="28803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000" dirty="0" smtClean="0"/>
              <a:t>Данные о прохождении </a:t>
            </a:r>
            <a:r>
              <a:rPr lang="ru-RU" sz="2000" dirty="0" err="1" smtClean="0"/>
              <a:t>кпк</a:t>
            </a:r>
            <a:r>
              <a:rPr lang="ru-RU" sz="2000" dirty="0" smtClean="0"/>
              <a:t> по районам в 2014 г</a:t>
            </a: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388" y="908050"/>
          <a:ext cx="8785225" cy="5854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92212"/>
                <a:gridCol w="1707096"/>
                <a:gridCol w="2220133"/>
                <a:gridCol w="1463271"/>
                <a:gridCol w="1502514"/>
              </a:tblGrid>
              <a:tr h="4866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 smtClean="0">
                          <a:effectLst/>
                        </a:rPr>
                        <a:t>Район</a:t>
                      </a:r>
                    </a:p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 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всего педагогов (работающих в 5-11 </a:t>
                      </a:r>
                      <a:r>
                        <a:rPr lang="ru-RU" sz="1000" b="1" u="none" strike="noStrike" dirty="0" err="1">
                          <a:effectLst/>
                        </a:rPr>
                        <a:t>кл</a:t>
                      </a:r>
                      <a:r>
                        <a:rPr lang="ru-RU" sz="1000" b="1" u="none" strike="noStrike" dirty="0">
                          <a:effectLst/>
                        </a:rPr>
                        <a:t>.)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кол-во педагогов, проходящих обучение 1 </a:t>
                      </a:r>
                      <a:r>
                        <a:rPr lang="ru-RU" sz="1000" b="1" u="none" strike="noStrike" dirty="0" smtClean="0">
                          <a:effectLst/>
                        </a:rPr>
                        <a:t>р.в 3 года </a:t>
                      </a:r>
                      <a:r>
                        <a:rPr lang="ru-RU" sz="1000" b="1" u="none" strike="noStrike" dirty="0">
                          <a:effectLst/>
                        </a:rPr>
                        <a:t>(норма)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кол-во педагогов, прошедших КПК в 2014 г.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доля педагогов,  прошедших КПК в 2014 г. от нормы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</a:tr>
              <a:tr h="16667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 dirty="0" err="1">
                          <a:effectLst/>
                        </a:rPr>
                        <a:t>Акшинский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124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41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12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29,2%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</a:tr>
              <a:tr h="22375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 dirty="0">
                          <a:effectLst/>
                        </a:rPr>
                        <a:t>Алек-Заводский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103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22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21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95,4%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</a:tr>
              <a:tr h="16667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 dirty="0" err="1">
                          <a:effectLst/>
                        </a:rPr>
                        <a:t>Балейский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164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54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27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50,0%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</a:tr>
              <a:tr h="16667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 dirty="0" err="1">
                          <a:effectLst/>
                        </a:rPr>
                        <a:t>Борзинский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290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96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50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52,0%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</a:tr>
              <a:tr h="16667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>
                          <a:effectLst/>
                        </a:rPr>
                        <a:t>Газ-Заводский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100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33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28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84,8%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</a:tr>
              <a:tr h="16667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>
                          <a:effectLst/>
                        </a:rPr>
                        <a:t>Забайкальский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131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43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13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30,2%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</a:tr>
              <a:tr h="16667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>
                          <a:effectLst/>
                        </a:rPr>
                        <a:t>Каларский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71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23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8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34,7%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</a:tr>
              <a:tr h="16667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>
                          <a:effectLst/>
                        </a:rPr>
                        <a:t>Калганский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91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30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12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40,0%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</a:tr>
              <a:tr h="16667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>
                          <a:effectLst/>
                        </a:rPr>
                        <a:t>Карымский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233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77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32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41,5%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</a:tr>
              <a:tr h="16667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>
                          <a:effectLst/>
                        </a:rPr>
                        <a:t>Красночикойский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214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71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19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26,7%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</a:tr>
              <a:tr h="16667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>
                          <a:effectLst/>
                        </a:rPr>
                        <a:t>Краснокаменский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361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120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36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30,0%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</a:tr>
              <a:tr h="16667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 dirty="0" err="1">
                          <a:effectLst/>
                        </a:rPr>
                        <a:t>Кыринский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125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41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20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48,7%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</a:tr>
              <a:tr h="16667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>
                          <a:effectLst/>
                        </a:rPr>
                        <a:t>Могочинский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147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49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29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59,1%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</a:tr>
              <a:tr h="16667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>
                          <a:effectLst/>
                        </a:rPr>
                        <a:t>Нерчинский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238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79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35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44,3%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</a:tr>
              <a:tr h="16667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>
                          <a:effectLst/>
                        </a:rPr>
                        <a:t>Нер-Заводский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137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45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28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62,2%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</a:tr>
              <a:tr h="16667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>
                          <a:effectLst/>
                        </a:rPr>
                        <a:t>Оловяннинский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243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81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61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75,3%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</a:tr>
              <a:tr h="16667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>
                          <a:effectLst/>
                        </a:rPr>
                        <a:t>Ононский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144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48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29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60,4%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</a:tr>
              <a:tr h="16667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>
                          <a:effectLst/>
                        </a:rPr>
                        <a:t>П.-Забайкальский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177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59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42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71,1%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</a:tr>
              <a:tr h="16667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>
                          <a:effectLst/>
                        </a:rPr>
                        <a:t>Приаргунский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224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74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34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45,9%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</a:tr>
              <a:tr h="16667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>
                          <a:effectLst/>
                        </a:rPr>
                        <a:t>Сретенский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197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65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52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80,0%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</a:tr>
              <a:tr h="16667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>
                          <a:effectLst/>
                        </a:rPr>
                        <a:t>Т.-Олекминский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14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4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200,0%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</a:tr>
              <a:tr h="16667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>
                          <a:effectLst/>
                        </a:rPr>
                        <a:t>Тунгокоченский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114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38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25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65,8%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</a:tr>
              <a:tr h="16667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>
                          <a:effectLst/>
                        </a:rPr>
                        <a:t>Улетовский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150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50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27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54,0%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</a:tr>
              <a:tr h="16667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>
                          <a:effectLst/>
                        </a:rPr>
                        <a:t>Хилокский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184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61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46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75,4%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</a:tr>
              <a:tr h="16667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>
                          <a:effectLst/>
                        </a:rPr>
                        <a:t>Чернышевский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249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83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58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69,8%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</a:tr>
              <a:tr h="16667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>
                          <a:effectLst/>
                        </a:rPr>
                        <a:t>Читинский 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461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153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104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67,9%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</a:tr>
              <a:tr h="16667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>
                          <a:effectLst/>
                        </a:rPr>
                        <a:t>Шелопугинский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80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26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10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38,4%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</a:tr>
              <a:tr h="16667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>
                          <a:effectLst/>
                        </a:rPr>
                        <a:t>Шилкинский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292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97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44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45,3%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</a:tr>
              <a:tr h="310773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>
                          <a:effectLst/>
                        </a:rPr>
                        <a:t>г. П.-Забайкальский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100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33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18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54,5%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</a:tr>
              <a:tr h="16667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>
                          <a:effectLst/>
                        </a:rPr>
                        <a:t>г. Чита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1317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439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385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87,6%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</a:tr>
              <a:tr h="16667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u="none" strike="noStrike">
                          <a:effectLst/>
                        </a:rPr>
                        <a:t>ЗАТО п. Горный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51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17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>
                          <a:effectLst/>
                        </a:rPr>
                        <a:t>6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</a:rPr>
                        <a:t>35,2%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70" marR="6670" marT="6669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1400" dirty="0" smtClean="0"/>
              <a:t>Данные о прохождении </a:t>
            </a:r>
            <a:r>
              <a:rPr lang="ru-RU" sz="1400" dirty="0" err="1" smtClean="0"/>
              <a:t>кпк</a:t>
            </a:r>
            <a:r>
              <a:rPr lang="ru-RU" sz="1400" dirty="0" smtClean="0"/>
              <a:t> в 2014 году учителями-предметниками</a:t>
            </a:r>
            <a:endParaRPr lang="ru-RU" sz="14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323850" y="620713"/>
          <a:ext cx="8496300" cy="60483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4241"/>
                <a:gridCol w="530541"/>
                <a:gridCol w="451469"/>
                <a:gridCol w="329037"/>
                <a:gridCol w="316284"/>
                <a:gridCol w="573902"/>
                <a:gridCol w="459121"/>
                <a:gridCol w="377500"/>
                <a:gridCol w="387704"/>
                <a:gridCol w="571350"/>
                <a:gridCol w="336689"/>
                <a:gridCol w="359645"/>
                <a:gridCol w="316284"/>
                <a:gridCol w="329037"/>
                <a:gridCol w="357095"/>
                <a:gridCol w="367297"/>
                <a:gridCol w="581555"/>
                <a:gridCol w="390253"/>
                <a:gridCol w="367297"/>
              </a:tblGrid>
              <a:tr h="3728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 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effectLst/>
                        </a:rPr>
                        <a:t>русский язык и литература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>
                          <a:effectLst/>
                        </a:rPr>
                        <a:t>математика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>
                          <a:effectLst/>
                        </a:rPr>
                        <a:t>физика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>
                          <a:effectLst/>
                        </a:rPr>
                        <a:t>ОБЖ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>
                          <a:effectLst/>
                        </a:rPr>
                        <a:t>история-обществознание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>
                          <a:effectLst/>
                        </a:rPr>
                        <a:t>информатика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>
                          <a:effectLst/>
                        </a:rPr>
                        <a:t>биология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>
                          <a:effectLst/>
                        </a:rPr>
                        <a:t>технология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>
                          <a:effectLst/>
                        </a:rPr>
                        <a:t>физическая культура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>
                          <a:effectLst/>
                        </a:rPr>
                        <a:t>музыка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>
                          <a:effectLst/>
                        </a:rPr>
                        <a:t>ИЗО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>
                          <a:effectLst/>
                        </a:rPr>
                        <a:t>ин.яз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>
                          <a:effectLst/>
                        </a:rPr>
                        <a:t>химия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>
                          <a:effectLst/>
                        </a:rPr>
                        <a:t>география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>
                          <a:effectLst/>
                        </a:rPr>
                        <a:t>МХК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>
                          <a:effectLst/>
                        </a:rPr>
                        <a:t>руководители ОО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>
                          <a:effectLst/>
                        </a:rPr>
                        <a:t>психологи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>
                          <a:effectLst/>
                        </a:rPr>
                        <a:t>итого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ctr"/>
                </a:tc>
              </a:tr>
              <a:tr h="14552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effectLst/>
                        </a:rPr>
                        <a:t>Акшинский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4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 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</a:tr>
              <a:tr h="14552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 dirty="0">
                          <a:effectLst/>
                        </a:rPr>
                        <a:t>Алек-Заводский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7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</a:tr>
              <a:tr h="14552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effectLst/>
                        </a:rPr>
                        <a:t>Балейский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6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27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</a:tr>
              <a:tr h="14552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effectLst/>
                        </a:rPr>
                        <a:t>Борзинский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6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8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8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5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 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 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4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4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4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50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</a:tr>
              <a:tr h="14552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effectLst/>
                        </a:rPr>
                        <a:t>Газ-Заводский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6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6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28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</a:tr>
              <a:tr h="14552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effectLst/>
                        </a:rPr>
                        <a:t>Забайкальский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 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4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</a:tr>
              <a:tr h="14552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effectLst/>
                        </a:rPr>
                        <a:t>Каларский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8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</a:tr>
              <a:tr h="14552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effectLst/>
                        </a:rPr>
                        <a:t>Калганский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 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</a:tr>
              <a:tr h="14552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effectLst/>
                        </a:rPr>
                        <a:t>Карымский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4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6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6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</a:tr>
              <a:tr h="14552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effectLst/>
                        </a:rPr>
                        <a:t>Красночикойский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4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19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</a:tr>
              <a:tr h="14552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effectLst/>
                        </a:rPr>
                        <a:t>Краснокаменский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5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7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5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4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36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</a:tr>
              <a:tr h="14552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effectLst/>
                        </a:rPr>
                        <a:t>Кыринский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6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20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</a:tr>
              <a:tr h="14552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effectLst/>
                        </a:rPr>
                        <a:t>Могочинский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7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4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4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29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</a:tr>
              <a:tr h="14552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effectLst/>
                        </a:rPr>
                        <a:t>Нерчинский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9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5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7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35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</a:tr>
              <a:tr h="14552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effectLst/>
                        </a:rPr>
                        <a:t>Нер-Заводский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6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4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0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28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</a:tr>
              <a:tr h="14552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effectLst/>
                        </a:rPr>
                        <a:t>Оловяннинский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12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4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8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4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4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61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</a:tr>
              <a:tr h="14552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effectLst/>
                        </a:rPr>
                        <a:t>Ононский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6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6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4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4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29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</a:tr>
              <a:tr h="14552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effectLst/>
                        </a:rPr>
                        <a:t>П.-Забайкальский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6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5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7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6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4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42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</a:tr>
              <a:tr h="14552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effectLst/>
                        </a:rPr>
                        <a:t>Приаргунский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5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5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5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34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</a:tr>
              <a:tr h="14552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effectLst/>
                        </a:rPr>
                        <a:t>Сретенский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5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14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9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4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52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</a:tr>
              <a:tr h="14552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effectLst/>
                        </a:rPr>
                        <a:t>Т.-Олекминский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 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8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</a:tr>
              <a:tr h="14552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effectLst/>
                        </a:rPr>
                        <a:t>Тунгокоченский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4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 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25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</a:tr>
              <a:tr h="14552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effectLst/>
                        </a:rPr>
                        <a:t>Улетовский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6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27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</a:tr>
              <a:tr h="14552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effectLst/>
                        </a:rPr>
                        <a:t>Хилокский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7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6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9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5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46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</a:tr>
              <a:tr h="14552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effectLst/>
                        </a:rPr>
                        <a:t>Чернышевский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4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8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26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58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</a:tr>
              <a:tr h="14552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effectLst/>
                        </a:rPr>
                        <a:t>читинский 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17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16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6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16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5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7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6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104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</a:tr>
              <a:tr h="14552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effectLst/>
                        </a:rPr>
                        <a:t>Шелопугинский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 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10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</a:tr>
              <a:tr h="14552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effectLst/>
                        </a:rPr>
                        <a:t>Шилкинский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14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4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6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 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44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</a:tr>
              <a:tr h="14552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effectLst/>
                        </a:rPr>
                        <a:t>Иные регионы 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</a:tr>
              <a:tr h="14552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effectLst/>
                        </a:rPr>
                        <a:t>г. П.-Забайкальский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5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18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</a:tr>
              <a:tr h="14552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effectLst/>
                        </a:rPr>
                        <a:t>г. Чита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58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30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15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36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9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16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7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6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8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51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7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7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79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20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385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</a:tr>
              <a:tr h="14552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effectLst/>
                        </a:rPr>
                        <a:t>ЗАТО п. Горный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 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6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</a:tr>
              <a:tr h="14552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effectLst/>
                        </a:rPr>
                        <a:t>НПО, СПО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7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4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4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27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</a:tr>
              <a:tr h="14552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effectLst/>
                        </a:rPr>
                        <a:t>ВПО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 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0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</a:tr>
              <a:tr h="14552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effectLst/>
                        </a:rPr>
                        <a:t>п. Агинское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 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</a:tr>
              <a:tr h="14552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effectLst/>
                        </a:rPr>
                        <a:t>Агинский р-н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 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0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</a:tr>
              <a:tr h="14552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effectLst/>
                        </a:rPr>
                        <a:t>Дульдургинский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 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 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 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4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</a:tr>
              <a:tr h="145526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1" u="none" strike="noStrike">
                          <a:effectLst/>
                        </a:rPr>
                        <a:t>Могойтуйский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4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</a:tr>
              <a:tr h="145526">
                <a:tc>
                  <a:txBody>
                    <a:bodyPr/>
                    <a:lstStyle/>
                    <a:p>
                      <a:pPr algn="l" fontAlgn="b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219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165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38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59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156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80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77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24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48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22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38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131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27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41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31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137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>
                          <a:effectLst/>
                        </a:rPr>
                        <a:t>69</a:t>
                      </a:r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1" u="none" strike="noStrike" dirty="0">
                          <a:effectLst/>
                        </a:rPr>
                        <a:t>1360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60" marR="5460" marT="546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Доля руководителей  ОО, прошедших повышение квалификации в соответствии с ФГОС  и доля обучающихся по ФГОС</a:t>
            </a:r>
            <a:endParaRPr lang="ru-RU" sz="28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3751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4" name="TextBox 1"/>
          <p:cNvSpPr txBox="1">
            <a:spLocks noChangeArrowheads="1"/>
          </p:cNvSpPr>
          <p:nvPr/>
        </p:nvSpPr>
        <p:spPr bwMode="auto">
          <a:xfrm>
            <a:off x="3000375" y="5786438"/>
            <a:ext cx="785813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solidFill>
                  <a:schemeClr val="tx1"/>
                </a:solidFill>
              </a:rPr>
              <a:t>2011</a:t>
            </a:r>
          </a:p>
        </p:txBody>
      </p:sp>
      <p:sp>
        <p:nvSpPr>
          <p:cNvPr id="30725" name="TextBox 1"/>
          <p:cNvSpPr txBox="1">
            <a:spLocks noChangeArrowheads="1"/>
          </p:cNvSpPr>
          <p:nvPr/>
        </p:nvSpPr>
        <p:spPr bwMode="auto">
          <a:xfrm>
            <a:off x="4500563" y="5786438"/>
            <a:ext cx="785812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solidFill>
                  <a:schemeClr val="tx1"/>
                </a:solidFill>
              </a:rPr>
              <a:t>2012</a:t>
            </a:r>
          </a:p>
        </p:txBody>
      </p:sp>
      <p:sp>
        <p:nvSpPr>
          <p:cNvPr id="30726" name="TextBox 1"/>
          <p:cNvSpPr txBox="1">
            <a:spLocks noChangeArrowheads="1"/>
          </p:cNvSpPr>
          <p:nvPr/>
        </p:nvSpPr>
        <p:spPr bwMode="auto">
          <a:xfrm>
            <a:off x="6072188" y="5786438"/>
            <a:ext cx="785812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solidFill>
                  <a:schemeClr val="tx1"/>
                </a:solidFill>
              </a:rPr>
              <a:t>2013</a:t>
            </a:r>
          </a:p>
        </p:txBody>
      </p:sp>
      <p:sp>
        <p:nvSpPr>
          <p:cNvPr id="30727" name="TextBox 1"/>
          <p:cNvSpPr txBox="1">
            <a:spLocks noChangeArrowheads="1"/>
          </p:cNvSpPr>
          <p:nvPr/>
        </p:nvSpPr>
        <p:spPr bwMode="auto">
          <a:xfrm>
            <a:off x="7643813" y="5786438"/>
            <a:ext cx="785812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solidFill>
                  <a:schemeClr val="tx1"/>
                </a:solidFill>
              </a:rPr>
              <a:t>2014</a:t>
            </a:r>
          </a:p>
        </p:txBody>
      </p:sp>
      <p:sp>
        <p:nvSpPr>
          <p:cNvPr id="30728" name="TextBox 1"/>
          <p:cNvSpPr txBox="1">
            <a:spLocks noChangeArrowheads="1"/>
          </p:cNvSpPr>
          <p:nvPr/>
        </p:nvSpPr>
        <p:spPr bwMode="auto">
          <a:xfrm>
            <a:off x="1428750" y="5786438"/>
            <a:ext cx="785813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solidFill>
                  <a:schemeClr val="tx1"/>
                </a:solidFill>
              </a:rPr>
              <a:t>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9144000" cy="6824663"/>
        </p:xfrm>
        <a:graphic>
          <a:graphicData uri="http://schemas.openxmlformats.org/drawingml/2006/table">
            <a:tbl>
              <a:tblPr/>
              <a:tblGrid>
                <a:gridCol w="468313"/>
                <a:gridCol w="3389312"/>
                <a:gridCol w="928688"/>
                <a:gridCol w="857250"/>
                <a:gridCol w="785812"/>
                <a:gridCol w="1714500"/>
                <a:gridCol w="1000125"/>
              </a:tblGrid>
              <a:tr h="37144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пп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Муниципалитет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директор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Зам дир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резерв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Специалист или методист мун-та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48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Акшинский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4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Александрово-заводский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48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Борзинский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48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Балейский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48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Газимуро-заводский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48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Забайкальский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48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Карымский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48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Калганский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7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Каларский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48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Красночикойский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48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Кыринский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48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Могочинский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48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Нерчинско – Заводский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7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Нерчинский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7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Оловяннинский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48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Ононский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48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Приаргунский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48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Петровск-забайкальский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Сретенский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7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Хилокский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48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Тунгокоченский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48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Тунгиро-Олекминский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48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Шилкинский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48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Шелопугинский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7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Читинский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48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Чернышевский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48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Улетовский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48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 Могоча, Могочинский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97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 Краснокаменск, Краснокаменский район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2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 Петровск - Забайкальский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48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г.Чита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48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Краевые учреждения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48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ЗАТО –Горный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2322" marR="3232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dirty="0" smtClean="0"/>
              <a:t>Организационно-управленческие          механизмы</a:t>
            </a:r>
            <a:endParaRPr lang="ru-RU" dirty="0"/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50850" algn="just"/>
            <a:r>
              <a:rPr lang="ru-RU" altLang="ru-RU" sz="240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Координационный совет по введению ФГОС  ( 2009 –2010 уч.г.)</a:t>
            </a:r>
            <a:endParaRPr lang="en-US" altLang="ru-RU" sz="2400" smtClean="0">
              <a:solidFill>
                <a:schemeClr val="tx1"/>
              </a:solidFill>
              <a:latin typeface="Arial" charset="0"/>
              <a:cs typeface="Times New Roman" pitchFamily="18" charset="0"/>
            </a:endParaRPr>
          </a:p>
          <a:p>
            <a:pPr indent="450850" algn="just"/>
            <a:r>
              <a:rPr lang="ru-RU" altLang="ru-RU" sz="240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 «Дорожная карта» поэтапного перехода на ФГОС начального общего, основного общего, среднего общего образования (2010 г)</a:t>
            </a:r>
            <a:endParaRPr lang="en-US" altLang="ru-RU" sz="2400" smtClean="0">
              <a:solidFill>
                <a:schemeClr val="tx1"/>
              </a:solidFill>
              <a:latin typeface="Arial" charset="0"/>
              <a:cs typeface="Times New Roman" pitchFamily="18" charset="0"/>
            </a:endParaRPr>
          </a:p>
          <a:p>
            <a:pPr indent="450850" algn="just"/>
            <a:r>
              <a:rPr lang="ru-RU" altLang="ru-RU" sz="240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 Пилотные школы введения ФГОС  - 114</a:t>
            </a:r>
            <a:endParaRPr lang="en-US" altLang="ru-RU" sz="2400" smtClean="0">
              <a:solidFill>
                <a:schemeClr val="tx1"/>
              </a:solidFill>
              <a:latin typeface="Arial" charset="0"/>
              <a:cs typeface="Times New Roman" pitchFamily="18" charset="0"/>
            </a:endParaRPr>
          </a:p>
          <a:p>
            <a:pPr indent="450850" algn="just"/>
            <a:r>
              <a:rPr lang="ru-RU" altLang="ru-RU" sz="240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 Оператор</a:t>
            </a:r>
            <a:r>
              <a:rPr lang="ru-RU" altLang="ru-RU" sz="2400" smtClean="0">
                <a:latin typeface="Arial" charset="0"/>
                <a:cs typeface="Times New Roman" pitchFamily="18" charset="0"/>
              </a:rPr>
              <a:t>ы</a:t>
            </a:r>
            <a:r>
              <a:rPr lang="ru-RU" altLang="ru-RU" sz="240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 по сопровождению введения ФГОС -  ЗабКИПКРО и АИПКРСС.</a:t>
            </a:r>
            <a:r>
              <a:rPr lang="ru-RU" altLang="ru-RU" sz="2400" smtClean="0">
                <a:solidFill>
                  <a:srgbClr val="7030A0"/>
                </a:solidFill>
                <a:latin typeface="Arial" charset="0"/>
                <a:cs typeface="Times New Roman" pitchFamily="18" charset="0"/>
              </a:rPr>
              <a:t> </a:t>
            </a:r>
          </a:p>
          <a:p>
            <a:pPr indent="450850" algn="just"/>
            <a:r>
              <a:rPr lang="ru-RU" altLang="ru-RU" sz="240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 Муниципальные  ресурсные центры и муниципальные координаторы по введению ФГОС. </a:t>
            </a:r>
          </a:p>
          <a:p>
            <a:pPr indent="450850" algn="just"/>
            <a:r>
              <a:rPr lang="ru-RU" altLang="ru-RU" sz="240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НПК, конкурсы ООП( 2012,2013, 2014г.г)</a:t>
            </a:r>
            <a:endParaRPr lang="ru-RU" altLang="ru-RU" sz="2400" smtClean="0">
              <a:solidFill>
                <a:schemeClr val="tx1"/>
              </a:solidFill>
              <a:latin typeface="Arial" charset="0"/>
            </a:endParaRPr>
          </a:p>
          <a:p>
            <a:pPr indent="450850"/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pPr algn="ctr">
              <a:defRPr/>
            </a:pPr>
            <a:r>
              <a:rPr lang="ru-RU" sz="1800" dirty="0"/>
              <a:t>Модель дополнительной профессиональной программы повышения квалификации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</p:nvPr>
        </p:nvGraphicFramePr>
        <p:xfrm>
          <a:off x="285750" y="857250"/>
          <a:ext cx="8659813" cy="60007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5285"/>
                <a:gridCol w="3335696"/>
                <a:gridCol w="3808832"/>
              </a:tblGrid>
              <a:tr h="16708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04" marR="255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Образовательная программа  длительного повышения квалификации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«Организация профессиональной деятельности педагога  в условиях перехода на новый ФГОС (начальная ступень общего образования)»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Разработана: апрель-май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2009г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5504" marR="25504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1200" kern="50" dirty="0">
                          <a:solidFill>
                            <a:schemeClr val="tx1"/>
                          </a:solidFill>
                          <a:effectLst/>
                        </a:rPr>
                        <a:t>Образовательная программа повышения квалификации «Современное начальное образование в контексте ФГОС»</a:t>
                      </a:r>
                    </a:p>
                    <a:p>
                      <a:pPr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1200" kern="50" dirty="0">
                          <a:solidFill>
                            <a:schemeClr val="tx1"/>
                          </a:solidFill>
                          <a:effectLst/>
                        </a:rPr>
                        <a:t>Разработана: август- октябрь 2014г.</a:t>
                      </a:r>
                    </a:p>
                    <a:p>
                      <a:pPr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1200" kern="50" dirty="0">
                          <a:solidFill>
                            <a:schemeClr val="tx1"/>
                          </a:solidFill>
                          <a:effectLst/>
                        </a:rPr>
                        <a:t>Принята на НМС: ноябрь 2014г.</a:t>
                      </a:r>
                    </a:p>
                    <a:p>
                      <a:pPr algn="ctr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1200" kern="5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04" marR="25504" marT="0" marB="0"/>
                </a:tc>
              </a:tr>
              <a:tr h="12146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Сфера применения компетенций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04" marR="255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  условиях введения ФГОС  на ступени начального общего образования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04" marR="2550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 рамках преподавания на ступени начального общего образования, организации образовательного процесса в начальной школе в условиях реализации ФГОС НОО и при обучении студентов профессии учителя начальной школы</a:t>
                      </a:r>
                      <a:r>
                        <a:rPr lang="ru-RU" sz="1200" dirty="0" smtClean="0">
                          <a:effectLst/>
                        </a:rPr>
                        <a:t>.</a:t>
                      </a:r>
                      <a:endParaRPr lang="ru-RU" sz="1200" dirty="0">
                        <a:effectLst/>
                      </a:endParaRPr>
                    </a:p>
                  </a:txBody>
                  <a:tcPr marL="25504" marR="25504" marT="0" marB="0"/>
                </a:tc>
              </a:tr>
              <a:tr h="12339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Цель программы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04" marR="25504" marT="0" marB="0"/>
                </a:tc>
                <a:tc>
                  <a:txBody>
                    <a:bodyPr/>
                    <a:lstStyle/>
                    <a:p>
                      <a:pPr indent="196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обеспечить 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подготовку  педагогов </a:t>
                      </a:r>
                      <a:r>
                        <a:rPr lang="ru-RU" sz="1200" dirty="0">
                          <a:effectLst/>
                        </a:rPr>
                        <a:t>начальной ступени общего образования к реализации </a:t>
                      </a:r>
                      <a:r>
                        <a:rPr lang="ru-RU" sz="1200" dirty="0" smtClean="0">
                          <a:effectLst/>
                        </a:rPr>
                        <a:t>ФГОС, </a:t>
                      </a:r>
                      <a:r>
                        <a:rPr lang="ru-RU" sz="1200" dirty="0">
                          <a:effectLst/>
                        </a:rPr>
                        <a:t>ориентировать их на ценностные установки, цели и задачи, определенные  новым  стандартом.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u="none" strike="noStrike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</a:endParaRPr>
                    </a:p>
                  </a:txBody>
                  <a:tcPr marL="25504" marR="255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обеспечить </a:t>
                      </a:r>
                      <a:r>
                        <a:rPr lang="ru-RU" sz="1200" dirty="0" smtClean="0">
                          <a:effectLst/>
                        </a:rPr>
                        <a:t>развитие теоретического </a:t>
                      </a:r>
                      <a:r>
                        <a:rPr lang="ru-RU" sz="1200" dirty="0">
                          <a:effectLst/>
                        </a:rPr>
                        <a:t>и </a:t>
                      </a:r>
                      <a:r>
                        <a:rPr lang="ru-RU" sz="1200" dirty="0" smtClean="0">
                          <a:effectLst/>
                        </a:rPr>
                        <a:t>практического  уровня </a:t>
                      </a: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</a:rPr>
                        <a:t>профессиональной компетентности</a:t>
                      </a:r>
                      <a:r>
                        <a:rPr lang="ru-RU" sz="1200" dirty="0">
                          <a:effectLst/>
                        </a:rPr>
                        <a:t> учителей начальных классов на основе  психолого-педагогического и предметно-методического сопровождения образовательного процесса в </a:t>
                      </a:r>
                      <a:r>
                        <a:rPr lang="ru-RU" sz="1200" u="sng" dirty="0">
                          <a:effectLst/>
                        </a:rPr>
                        <a:t>условиях реализации ФГОС.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04" marR="25504" marT="0" marB="0"/>
                </a:tc>
              </a:tr>
              <a:tr h="18812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Планируемые результаты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504" marR="255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Динамика  личностного развития педагогов, осваивающих новый образовательный стандарт и  достаточную </a:t>
                      </a:r>
                      <a:r>
                        <a:rPr lang="ru-RU" sz="1200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сформированность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базовых компетентностей и функциональной грамотности педагога  на основе приобретенных в ходе повышения квалификации знаний и умений для  решения различных  задач в предметном и </a:t>
                      </a:r>
                      <a:r>
                        <a:rPr lang="ru-RU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метапредметном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содержании начального общего образования  </a:t>
                      </a:r>
                    </a:p>
                  </a:txBody>
                  <a:tcPr marL="25504" marR="255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Программа ориентирована на </a:t>
                      </a:r>
                      <a:r>
                        <a:rPr lang="ru-RU" sz="12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развитие </a:t>
                      </a:r>
                      <a:r>
                        <a:rPr lang="ru-RU" sz="12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ru-R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компетенций учителя начальной школы (правовая, профессиональная, информационная, коммуникативная, социальная, рефлексивно-аналитическая)</a:t>
                      </a:r>
                    </a:p>
                  </a:txBody>
                  <a:tcPr marL="25504" marR="25504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34082"/>
          </a:xfrm>
        </p:spPr>
        <p:txBody>
          <a:bodyPr/>
          <a:lstStyle/>
          <a:p>
            <a:pPr algn="ctr">
              <a:defRPr/>
            </a:pPr>
            <a:r>
              <a:rPr lang="ru-RU" sz="3200" dirty="0" smtClean="0"/>
              <a:t>Структура программы</a:t>
            </a:r>
            <a:endParaRPr lang="ru-RU" sz="32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643438" y="1052513"/>
            <a:ext cx="4321175" cy="598487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2500" dirty="0" smtClean="0"/>
              <a:t> </a:t>
            </a:r>
            <a:endParaRPr lang="ru-RU" dirty="0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sz="quarter" idx="4"/>
          </p:nvPr>
        </p:nvGraphicFramePr>
        <p:xfrm>
          <a:off x="4645025" y="1557338"/>
          <a:ext cx="4391025" cy="4127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988"/>
                <a:gridCol w="181289"/>
                <a:gridCol w="2338734"/>
                <a:gridCol w="720007"/>
                <a:gridCol w="864007"/>
              </a:tblGrid>
              <a:tr h="259078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№</a:t>
                      </a:r>
                      <a:endParaRPr lang="ru-RU" sz="1100" dirty="0"/>
                    </a:p>
                  </a:txBody>
                  <a:tcPr marL="91431" marR="91431"/>
                </a:tc>
                <a:tc gridSpan="2">
                  <a:txBody>
                    <a:bodyPr/>
                    <a:lstStyle/>
                    <a:p>
                      <a:r>
                        <a:rPr lang="ru-RU" sz="1100" dirty="0" smtClean="0"/>
                        <a:t>Название модуля</a:t>
                      </a:r>
                      <a:endParaRPr lang="ru-RU" sz="1100" dirty="0"/>
                    </a:p>
                  </a:txBody>
                  <a:tcPr marL="91431" marR="91431"/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лекция</a:t>
                      </a:r>
                      <a:endParaRPr lang="ru-RU" sz="1100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практика</a:t>
                      </a:r>
                      <a:endParaRPr lang="ru-RU" sz="1100" dirty="0"/>
                    </a:p>
                  </a:txBody>
                  <a:tcPr marL="91431" marR="91431"/>
                </a:tc>
              </a:tr>
              <a:tr h="259078">
                <a:tc gridSpan="5">
                  <a:txBody>
                    <a:bodyPr/>
                    <a:lstStyle/>
                    <a:p>
                      <a:r>
                        <a:rPr lang="ru-RU" sz="1100" b="1" dirty="0" smtClean="0"/>
                        <a:t>Инвариантная часть</a:t>
                      </a:r>
                      <a:endParaRPr lang="ru-RU" sz="1100" b="1" dirty="0"/>
                    </a:p>
                  </a:txBody>
                  <a:tcPr marL="91431" marR="91431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435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</a:t>
                      </a:r>
                      <a:endParaRPr lang="ru-RU" sz="1100" dirty="0"/>
                    </a:p>
                  </a:txBody>
                  <a:tcPr marL="91431" marR="91431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/>
                        <a:t>Достижение планируемых результатов при реализации ФГОС нового поколения</a:t>
                      </a:r>
                      <a:r>
                        <a:rPr lang="ru-RU" sz="1100" b="1" baseline="0" dirty="0" smtClean="0"/>
                        <a:t>       </a:t>
                      </a:r>
                      <a:r>
                        <a:rPr lang="ru-RU" sz="1100" b="1" dirty="0" smtClean="0"/>
                        <a:t> </a:t>
                      </a:r>
                      <a:r>
                        <a:rPr lang="ru-RU" sz="1100" b="0" dirty="0" smtClean="0"/>
                        <a:t>(36</a:t>
                      </a:r>
                      <a:r>
                        <a:rPr lang="ru-RU" sz="1100" b="0" baseline="0" dirty="0" smtClean="0"/>
                        <a:t> часов) бюджет</a:t>
                      </a:r>
                      <a:endParaRPr lang="ru-RU" sz="1100" dirty="0" smtClean="0"/>
                    </a:p>
                  </a:txBody>
                  <a:tcPr marL="91431" marR="91431"/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18</a:t>
                      </a:r>
                      <a:endParaRPr lang="ru-RU" sz="1800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18</a:t>
                      </a:r>
                      <a:endParaRPr lang="ru-RU" sz="1800" dirty="0"/>
                    </a:p>
                  </a:txBody>
                  <a:tcPr marL="91431" marR="91431"/>
                </a:tc>
              </a:tr>
              <a:tr h="59435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</a:t>
                      </a:r>
                      <a:endParaRPr lang="ru-RU" sz="1100" dirty="0"/>
                    </a:p>
                  </a:txBody>
                  <a:tcPr marL="91431" marR="91431"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1100" dirty="0" smtClean="0"/>
                        <a:t>Системно - </a:t>
                      </a:r>
                      <a:r>
                        <a:rPr lang="ru-RU" sz="1100" dirty="0" err="1" smtClean="0"/>
                        <a:t>деятельностный</a:t>
                      </a:r>
                      <a:r>
                        <a:rPr lang="ru-RU" sz="1100" dirty="0" smtClean="0"/>
                        <a:t> подход - методологическая основа реализации ФГОС (36 часов) бюджет</a:t>
                      </a:r>
                      <a:endParaRPr lang="ru-RU" sz="1100" dirty="0"/>
                    </a:p>
                  </a:txBody>
                  <a:tcPr marL="91431" marR="91431"/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10</a:t>
                      </a:r>
                      <a:endParaRPr lang="ru-RU" sz="1800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28</a:t>
                      </a:r>
                      <a:endParaRPr lang="ru-RU" sz="1800" dirty="0"/>
                    </a:p>
                  </a:txBody>
                  <a:tcPr marL="91431" marR="91431"/>
                </a:tc>
              </a:tr>
              <a:tr h="59435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3</a:t>
                      </a:r>
                      <a:endParaRPr lang="ru-RU" sz="1100" dirty="0"/>
                    </a:p>
                  </a:txBody>
                  <a:tcPr marL="91431" marR="91431"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1100" dirty="0" smtClean="0"/>
                        <a:t>Проектирование современного урока в начальной школе (36 часов) </a:t>
                      </a:r>
                      <a:r>
                        <a:rPr lang="ru-RU" sz="1100" dirty="0" err="1" smtClean="0"/>
                        <a:t>внебюджет</a:t>
                      </a:r>
                      <a:endParaRPr lang="ru-RU" sz="1100" dirty="0"/>
                    </a:p>
                  </a:txBody>
                  <a:tcPr marL="91431" marR="91431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8</a:t>
                      </a:r>
                      <a:endParaRPr lang="ru-RU" sz="1800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28</a:t>
                      </a:r>
                      <a:endParaRPr lang="ru-RU" sz="1800" dirty="0"/>
                    </a:p>
                  </a:txBody>
                  <a:tcPr marL="91431" marR="91431"/>
                </a:tc>
              </a:tr>
              <a:tr h="370834"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 marL="91431" marR="91431"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100" dirty="0" smtClean="0"/>
                        <a:t>Итого:  часов </a:t>
                      </a:r>
                      <a:endParaRPr lang="ru-RU" sz="1100" dirty="0"/>
                    </a:p>
                  </a:txBody>
                  <a:tcPr marL="91431" marR="91431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 </a:t>
                      </a:r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36</a:t>
                      </a:r>
                      <a:endParaRPr lang="ru-RU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1" marR="91431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FFFF00"/>
                          </a:solidFill>
                        </a:rPr>
                        <a:t>74 </a:t>
                      </a:r>
                      <a:endParaRPr lang="ru-RU" sz="1800" dirty="0">
                        <a:solidFill>
                          <a:srgbClr val="FFFF00"/>
                        </a:solidFill>
                      </a:endParaRPr>
                    </a:p>
                  </a:txBody>
                  <a:tcPr marL="91431" marR="91431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266730">
                <a:tc gridSpan="5">
                  <a:txBody>
                    <a:bodyPr/>
                    <a:lstStyle/>
                    <a:p>
                      <a:r>
                        <a:rPr lang="ru-RU" sz="1100" b="1" dirty="0" smtClean="0"/>
                        <a:t>Вариативная часть</a:t>
                      </a:r>
                      <a:endParaRPr lang="ru-RU" sz="1100" b="1" dirty="0"/>
                    </a:p>
                  </a:txBody>
                  <a:tcPr marL="91431" marR="91431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4356">
                <a:tc gridSpan="2">
                  <a:txBody>
                    <a:bodyPr/>
                    <a:lstStyle/>
                    <a:p>
                      <a:r>
                        <a:rPr lang="ru-RU" sz="1100" dirty="0" smtClean="0"/>
                        <a:t>6</a:t>
                      </a:r>
                      <a:endParaRPr lang="ru-RU" sz="1100" dirty="0"/>
                    </a:p>
                  </a:txBody>
                  <a:tcPr marL="91431" marR="91431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Электронные образовательные ресурсы в обучении</a:t>
                      </a:r>
                      <a:r>
                        <a:rPr lang="ru-RU" sz="1100" baseline="0" dirty="0" smtClean="0"/>
                        <a:t> младших школьников  (</a:t>
                      </a:r>
                      <a:r>
                        <a:rPr lang="ru-RU" sz="1100" baseline="0" dirty="0" err="1" smtClean="0"/>
                        <a:t>внебюджет</a:t>
                      </a:r>
                      <a:r>
                        <a:rPr lang="ru-RU" sz="1100" baseline="0" dirty="0" smtClean="0"/>
                        <a:t>)</a:t>
                      </a:r>
                      <a:endParaRPr lang="ru-RU" sz="1100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8</a:t>
                      </a:r>
                      <a:endParaRPr lang="ru-RU" sz="1800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28 </a:t>
                      </a:r>
                      <a:endParaRPr lang="ru-RU" sz="1800" dirty="0"/>
                    </a:p>
                  </a:txBody>
                  <a:tcPr marL="91431" marR="91431"/>
                </a:tc>
              </a:tr>
              <a:tr h="594356">
                <a:tc gridSpan="2">
                  <a:txBody>
                    <a:bodyPr/>
                    <a:lstStyle/>
                    <a:p>
                      <a:r>
                        <a:rPr lang="ru-RU" sz="1100" dirty="0" smtClean="0"/>
                        <a:t>7</a:t>
                      </a:r>
                      <a:endParaRPr lang="ru-RU" sz="1100" dirty="0"/>
                    </a:p>
                  </a:txBody>
                  <a:tcPr marL="91431" marR="91431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 Теоретические и методические основы формирования УУД</a:t>
                      </a:r>
                      <a:r>
                        <a:rPr lang="ru-RU" sz="1100" baseline="0" dirty="0" smtClean="0"/>
                        <a:t> (</a:t>
                      </a:r>
                      <a:r>
                        <a:rPr lang="ru-RU" sz="1100" baseline="0" dirty="0" err="1" smtClean="0"/>
                        <a:t>внебюджет</a:t>
                      </a:r>
                      <a:r>
                        <a:rPr lang="ru-RU" sz="1100" baseline="0" dirty="0" smtClean="0"/>
                        <a:t>) (дистанционный)</a:t>
                      </a:r>
                      <a:endParaRPr lang="ru-RU" sz="1100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 36</a:t>
                      </a:r>
                      <a:endParaRPr lang="ru-RU" sz="1800" dirty="0"/>
                    </a:p>
                  </a:txBody>
                  <a:tcPr marL="91431" marR="91431"/>
                </a:tc>
              </a:tr>
            </a:tbl>
          </a:graphicData>
        </a:graphic>
      </p:graphicFrame>
      <p:sp>
        <p:nvSpPr>
          <p:cNvPr id="10" name="Текст 6"/>
          <p:cNvSpPr>
            <a:spLocks noGrp="1"/>
          </p:cNvSpPr>
          <p:nvPr>
            <p:ph type="body" idx="1"/>
          </p:nvPr>
        </p:nvSpPr>
        <p:spPr>
          <a:xfrm>
            <a:off x="468313" y="1052513"/>
            <a:ext cx="4040187" cy="639762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endParaRPr lang="ru-RU" sz="2000" dirty="0" smtClean="0"/>
          </a:p>
          <a:p>
            <a:pPr algn="ctr">
              <a:defRPr/>
            </a:pPr>
            <a:r>
              <a:rPr lang="ru-RU" sz="2000" dirty="0" smtClean="0"/>
              <a:t> </a:t>
            </a:r>
            <a:endParaRPr lang="ru-RU" sz="2000" dirty="0"/>
          </a:p>
          <a:p>
            <a:pPr>
              <a:defRPr/>
            </a:pPr>
            <a:endParaRPr lang="ru-RU" dirty="0"/>
          </a:p>
        </p:txBody>
      </p:sp>
      <p:graphicFrame>
        <p:nvGraphicFramePr>
          <p:cNvPr id="11" name="Объект 8"/>
          <p:cNvGraphicFramePr>
            <a:graphicFrameLocks noGrp="1"/>
          </p:cNvGraphicFramePr>
          <p:nvPr>
            <p:ph sz="quarter" idx="4"/>
          </p:nvPr>
        </p:nvGraphicFramePr>
        <p:xfrm>
          <a:off x="179388" y="1557338"/>
          <a:ext cx="4248150" cy="2874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50"/>
                <a:gridCol w="2438027"/>
                <a:gridCol w="696579"/>
                <a:gridCol w="835894"/>
              </a:tblGrid>
              <a:tr h="25905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№</a:t>
                      </a:r>
                      <a:endParaRPr lang="ru-RU" sz="1100" dirty="0"/>
                    </a:p>
                  </a:txBody>
                  <a:tcPr marL="91433" marR="91433" marT="45712" marB="45712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Название модуля</a:t>
                      </a:r>
                      <a:endParaRPr lang="ru-RU" sz="1100" dirty="0"/>
                    </a:p>
                  </a:txBody>
                  <a:tcPr marL="91433" marR="91433" marT="45712" marB="45712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лекция</a:t>
                      </a:r>
                      <a:endParaRPr lang="ru-RU" sz="1100" dirty="0"/>
                    </a:p>
                  </a:txBody>
                  <a:tcPr marL="91433" marR="91433" marT="45712" marB="45712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практика</a:t>
                      </a:r>
                      <a:endParaRPr lang="ru-RU" sz="1100" dirty="0"/>
                    </a:p>
                  </a:txBody>
                  <a:tcPr marL="91433" marR="91433" marT="45712" marB="45712"/>
                </a:tc>
              </a:tr>
              <a:tr h="259053">
                <a:tc gridSpan="4">
                  <a:txBody>
                    <a:bodyPr/>
                    <a:lstStyle/>
                    <a:p>
                      <a:r>
                        <a:rPr lang="ru-RU" sz="1100" dirty="0" smtClean="0"/>
                        <a:t>Инвариантная часть</a:t>
                      </a:r>
                      <a:endParaRPr lang="ru-RU" sz="1100" dirty="0"/>
                    </a:p>
                  </a:txBody>
                  <a:tcPr marL="91433" marR="91433" marT="45712" marB="45712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4312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</a:t>
                      </a:r>
                      <a:endParaRPr lang="ru-RU" sz="1100" dirty="0"/>
                    </a:p>
                  </a:txBody>
                  <a:tcPr marL="91433" marR="91433" marT="45712" marB="45712"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Философские, методологические и социологические проблемы образования</a:t>
                      </a:r>
                      <a:endParaRPr lang="ru-RU" sz="1100" dirty="0"/>
                    </a:p>
                  </a:txBody>
                  <a:tcPr marL="91433" marR="91433"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16</a:t>
                      </a:r>
                      <a:endParaRPr lang="ru-RU" sz="1800" dirty="0"/>
                    </a:p>
                  </a:txBody>
                  <a:tcPr marL="91433" marR="91433"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12</a:t>
                      </a:r>
                      <a:endParaRPr lang="ru-RU" sz="1800" dirty="0"/>
                    </a:p>
                  </a:txBody>
                  <a:tcPr marL="91433" marR="91433" marT="45712" marB="45712"/>
                </a:tc>
              </a:tr>
              <a:tr h="426682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</a:t>
                      </a:r>
                      <a:endParaRPr lang="ru-RU" sz="1100" dirty="0"/>
                    </a:p>
                  </a:txBody>
                  <a:tcPr marL="91433" marR="91433" marT="45712" marB="45712"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Психолого-педагогические основы образовательной деятельности</a:t>
                      </a:r>
                      <a:endParaRPr lang="ru-RU" sz="1100" dirty="0"/>
                    </a:p>
                  </a:txBody>
                  <a:tcPr marL="91433" marR="91433"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20</a:t>
                      </a:r>
                      <a:endParaRPr lang="ru-RU" sz="1800" dirty="0"/>
                    </a:p>
                  </a:txBody>
                  <a:tcPr marL="91433" marR="91433"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8</a:t>
                      </a:r>
                      <a:endParaRPr lang="ru-RU" sz="1800" dirty="0"/>
                    </a:p>
                  </a:txBody>
                  <a:tcPr marL="91433" marR="91433" marT="45712" marB="45712"/>
                </a:tc>
              </a:tr>
              <a:tr h="594312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3</a:t>
                      </a:r>
                      <a:endParaRPr lang="ru-RU" sz="1100" dirty="0"/>
                    </a:p>
                  </a:txBody>
                  <a:tcPr marL="91433" marR="91433"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/>
                        <a:t>Содержание и организация образовательного процесса в условиях перехода на нового ФГОС </a:t>
                      </a:r>
                    </a:p>
                  </a:txBody>
                  <a:tcPr marL="91433" marR="91433"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34</a:t>
                      </a:r>
                      <a:endParaRPr lang="ru-RU" sz="1800" dirty="0"/>
                    </a:p>
                  </a:txBody>
                  <a:tcPr marL="91433" marR="91433"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16</a:t>
                      </a:r>
                      <a:endParaRPr lang="ru-RU" sz="1800" dirty="0"/>
                    </a:p>
                  </a:txBody>
                  <a:tcPr marL="91433" marR="91433" marT="45712" marB="45712"/>
                </a:tc>
              </a:tr>
              <a:tr h="370775"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 marL="91433" marR="91433" marT="45712" marB="45712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dirty="0" smtClean="0"/>
                        <a:t>Итого:  часов </a:t>
                      </a:r>
                      <a:endParaRPr lang="ru-RU" sz="1100" dirty="0"/>
                    </a:p>
                  </a:txBody>
                  <a:tcPr marL="91433" marR="91433" marT="45712" marB="4571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FF0000"/>
                          </a:solidFill>
                        </a:rPr>
                        <a:t>70</a:t>
                      </a:r>
                      <a:endParaRPr lang="ru-RU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3" marR="91433" marT="45712" marB="4571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FFFF00"/>
                          </a:solidFill>
                        </a:rPr>
                        <a:t>36</a:t>
                      </a:r>
                      <a:endParaRPr lang="ru-RU" sz="1800" dirty="0">
                        <a:solidFill>
                          <a:srgbClr val="FFFF00"/>
                        </a:solidFill>
                      </a:endParaRPr>
                    </a:p>
                  </a:txBody>
                  <a:tcPr marL="91433" marR="91433" marT="45712" marB="4571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70775"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 marL="91433" marR="91433" marT="45712" marB="45712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/>
                        <a:t>спецкурсы</a:t>
                      </a:r>
                      <a:endParaRPr lang="ru-RU" sz="1100" dirty="0"/>
                    </a:p>
                  </a:txBody>
                  <a:tcPr marL="91433" marR="91433" marT="45712" marB="4571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3" marR="91433" marT="45712" marB="4571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18</a:t>
                      </a:r>
                      <a:endParaRPr lang="ru-RU" sz="1800" dirty="0"/>
                    </a:p>
                  </a:txBody>
                  <a:tcPr marL="91433" marR="91433" marT="45712" marB="4571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sz="2800" dirty="0"/>
              <a:t>Содержание программы</a:t>
            </a:r>
            <a:r>
              <a:rPr lang="ru-RU" sz="2800" dirty="0">
                <a:ea typeface="Calibri"/>
                <a:cs typeface="Times New Roman"/>
              </a:rPr>
              <a:t/>
            </a:r>
            <a:br>
              <a:rPr lang="ru-RU" sz="2800" dirty="0">
                <a:ea typeface="Calibri"/>
                <a:cs typeface="Times New Roman"/>
              </a:rPr>
            </a:br>
            <a:endParaRPr lang="ru-RU" sz="2800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4038600" cy="4784725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ru-RU" sz="2900" dirty="0"/>
              <a:t>Методологические, философские и социокультурные аспекты изменений в современном образовании. Профессиональный стандарт педагога. Трудовые функции, умения и знания учителя начальной школы. Требования,  предъявляемые современному педагогу.</a:t>
            </a: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ru-RU" sz="2900" dirty="0"/>
              <a:t>Организационно-педагогические средства формирования УУД.</a:t>
            </a: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ru-RU" sz="2900" dirty="0"/>
              <a:t>Общие  требования к результатам  образования(предметные, метапредметные, личностные). Итоговая  оценка  выпускника  и её использование  в системе  </a:t>
            </a:r>
            <a:r>
              <a:rPr lang="ru-RU" sz="2900" dirty="0" smtClean="0"/>
              <a:t>образования.</a:t>
            </a: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ru-RU" sz="2900" dirty="0" err="1" smtClean="0"/>
              <a:t>Технологизация</a:t>
            </a:r>
            <a:r>
              <a:rPr lang="ru-RU" sz="2900" dirty="0" smtClean="0"/>
              <a:t> </a:t>
            </a:r>
            <a:r>
              <a:rPr lang="ru-RU" sz="2900" dirty="0"/>
              <a:t>учебного и воспитательного процесса. Технологии </a:t>
            </a:r>
            <a:r>
              <a:rPr lang="ru-RU" sz="2900" dirty="0" err="1"/>
              <a:t>деятельностного</a:t>
            </a:r>
            <a:r>
              <a:rPr lang="ru-RU" sz="2900" dirty="0"/>
              <a:t> типа.</a:t>
            </a: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ru-RU" sz="2900" dirty="0"/>
              <a:t>Технологический подход к включению учащихся в активную деятельность.</a:t>
            </a: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ru-RU" sz="2900" dirty="0"/>
              <a:t>Теория  школьных  факторов  риска.</a:t>
            </a: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ru-RU" sz="2900" dirty="0"/>
              <a:t>Особенности предметного содержания в начальной школе в контексте ФГОС.</a:t>
            </a: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ru-RU" sz="2900" dirty="0"/>
              <a:t>Экспертная оценка учебных занятий. Проектирование учебных занятий.</a:t>
            </a:r>
            <a:endParaRPr lang="ru-RU" sz="2900" dirty="0">
              <a:ea typeface="Calibri"/>
              <a:cs typeface="Times New Roman"/>
            </a:endParaRPr>
          </a:p>
          <a:p>
            <a:pPr>
              <a:defRPr/>
            </a:pPr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half" idx="1"/>
          </p:nvPr>
        </p:nvSpPr>
        <p:spPr>
          <a:xfrm>
            <a:off x="457200" y="1268413"/>
            <a:ext cx="4038600" cy="4857750"/>
          </a:xfrm>
        </p:spPr>
        <p:txBody>
          <a:bodyPr>
            <a:normAutofit fontScale="40000" lnSpcReduction="20000"/>
          </a:bodyPr>
          <a:lstStyle/>
          <a:p>
            <a:pPr>
              <a:defRPr/>
            </a:pPr>
            <a:r>
              <a:rPr lang="ru-RU" sz="3400" dirty="0"/>
              <a:t>Отражение нового содержания начального образования в педагогическом процессе начальной школы. </a:t>
            </a:r>
            <a:endParaRPr lang="ru-RU" sz="3400" dirty="0" smtClean="0"/>
          </a:p>
          <a:p>
            <a:pPr>
              <a:defRPr/>
            </a:pPr>
            <a:r>
              <a:rPr lang="ru-RU" sz="3400" dirty="0" smtClean="0"/>
              <a:t>Организация </a:t>
            </a:r>
            <a:r>
              <a:rPr lang="ru-RU" sz="3400" dirty="0"/>
              <a:t>образовательного процесса в условиях перехода  на новый стандарт. </a:t>
            </a:r>
            <a:endParaRPr lang="ru-RU" sz="3400" dirty="0" smtClean="0"/>
          </a:p>
          <a:p>
            <a:pPr>
              <a:defRPr/>
            </a:pPr>
            <a:r>
              <a:rPr lang="ru-RU" sz="3400" dirty="0" smtClean="0"/>
              <a:t>Понятие </a:t>
            </a:r>
            <a:r>
              <a:rPr lang="ru-RU" sz="3400" dirty="0"/>
              <a:t>и функции универсальных учебных действий, проектирование их формирования.</a:t>
            </a:r>
          </a:p>
          <a:p>
            <a:pPr>
              <a:defRPr/>
            </a:pPr>
            <a:r>
              <a:rPr lang="ru-RU" sz="3400" dirty="0"/>
              <a:t>Новые подходы к оцениванию в современной начальной школе.</a:t>
            </a:r>
          </a:p>
          <a:p>
            <a:pPr>
              <a:defRPr/>
            </a:pPr>
            <a:r>
              <a:rPr lang="ru-RU" sz="3400" dirty="0"/>
              <a:t>Организация внеурочной деятельности учащихся начальной школы. Реализация современных образовательных технологий.</a:t>
            </a:r>
          </a:p>
          <a:p>
            <a:pPr>
              <a:defRPr/>
            </a:pPr>
            <a:r>
              <a:rPr lang="ru-RU" sz="3400" dirty="0"/>
              <a:t>Проектирование основной образовательной программы начальной школы и образовательных программ по предмету.</a:t>
            </a: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ru-RU" sz="800" dirty="0"/>
              <a:t> </a:t>
            </a:r>
            <a:endParaRPr lang="ru-RU" sz="800" dirty="0">
              <a:ea typeface="Calibri"/>
              <a:cs typeface="Times New Roman"/>
            </a:endParaRP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3408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400" dirty="0" smtClean="0"/>
              <a:t>Модель дополнительной профессиональной программы </a:t>
            </a:r>
            <a:r>
              <a:rPr lang="ru-RU" sz="2400" dirty="0" err="1" smtClean="0"/>
              <a:t>пк</a:t>
            </a:r>
            <a:r>
              <a:rPr lang="ru-RU" sz="2400" dirty="0" smtClean="0"/>
              <a:t> учителей-предметников</a:t>
            </a:r>
            <a:endParaRPr lang="ru-RU" sz="24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643438" y="1052513"/>
            <a:ext cx="4321175" cy="598487"/>
          </a:xfrm>
        </p:spPr>
        <p:txBody>
          <a:bodyPr>
            <a:normAutofit fontScale="40000" lnSpcReduction="20000"/>
          </a:bodyPr>
          <a:lstStyle/>
          <a:p>
            <a:pPr algn="ctr">
              <a:defRPr/>
            </a:pPr>
            <a:r>
              <a:rPr lang="ru-RU" sz="2500" b="1" dirty="0" smtClean="0">
                <a:solidFill>
                  <a:schemeClr val="tx1"/>
                </a:solidFill>
              </a:rPr>
              <a:t>«</a:t>
            </a:r>
            <a:r>
              <a:rPr lang="ru-RU" sz="2500" b="1" dirty="0">
                <a:solidFill>
                  <a:schemeClr val="tx1"/>
                </a:solidFill>
              </a:rPr>
              <a:t>Организация профессиональной деятельности педагога в условиях перехода на Федеральный государственный образовательный стандарт </a:t>
            </a:r>
            <a:r>
              <a:rPr lang="ru-RU" sz="2500" b="1" dirty="0" smtClean="0">
                <a:solidFill>
                  <a:schemeClr val="tx1"/>
                </a:solidFill>
              </a:rPr>
              <a:t>общего </a:t>
            </a:r>
            <a:r>
              <a:rPr lang="ru-RU" sz="2500" b="1" dirty="0">
                <a:solidFill>
                  <a:schemeClr val="tx1"/>
                </a:solidFill>
              </a:rPr>
              <a:t>образования</a:t>
            </a:r>
            <a:r>
              <a:rPr lang="ru-RU" sz="2500" b="1" dirty="0" smtClean="0">
                <a:solidFill>
                  <a:schemeClr val="tx1"/>
                </a:solidFill>
              </a:rPr>
              <a:t>» (108 часов)</a:t>
            </a:r>
            <a:endParaRPr lang="ru-RU" sz="2500" b="1" dirty="0">
              <a:solidFill>
                <a:schemeClr val="tx1"/>
              </a:solidFill>
            </a:endParaRPr>
          </a:p>
          <a:p>
            <a:pPr>
              <a:defRPr/>
            </a:pPr>
            <a:endParaRPr lang="ru-RU" dirty="0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sz="quarter" idx="4"/>
          </p:nvPr>
        </p:nvGraphicFramePr>
        <p:xfrm>
          <a:off x="4645025" y="1557338"/>
          <a:ext cx="4391025" cy="4702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988"/>
                <a:gridCol w="181289"/>
                <a:gridCol w="2338734"/>
                <a:gridCol w="720007"/>
                <a:gridCol w="864007"/>
              </a:tblGrid>
              <a:tr h="25911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№</a:t>
                      </a:r>
                      <a:endParaRPr lang="ru-RU" sz="1100" dirty="0"/>
                    </a:p>
                  </a:txBody>
                  <a:tcPr marL="91431" marR="91431" marT="45726" marB="45726"/>
                </a:tc>
                <a:tc gridSpan="2">
                  <a:txBody>
                    <a:bodyPr/>
                    <a:lstStyle/>
                    <a:p>
                      <a:r>
                        <a:rPr lang="ru-RU" sz="1100" dirty="0" smtClean="0"/>
                        <a:t>Название модуля</a:t>
                      </a:r>
                      <a:endParaRPr lang="ru-RU" sz="1100" dirty="0"/>
                    </a:p>
                  </a:txBody>
                  <a:tcPr marL="91431" marR="91431" marT="45726" marB="45726"/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лекция</a:t>
                      </a:r>
                      <a:endParaRPr lang="ru-RU" sz="1100" dirty="0"/>
                    </a:p>
                  </a:txBody>
                  <a:tcPr marL="91431" marR="91431" marT="45726" marB="45726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практика</a:t>
                      </a:r>
                      <a:endParaRPr lang="ru-RU" sz="1100" dirty="0"/>
                    </a:p>
                  </a:txBody>
                  <a:tcPr marL="91431" marR="91431" marT="45726" marB="45726"/>
                </a:tc>
              </a:tr>
              <a:tr h="259113">
                <a:tc gridSpan="5">
                  <a:txBody>
                    <a:bodyPr/>
                    <a:lstStyle/>
                    <a:p>
                      <a:r>
                        <a:rPr lang="ru-RU" sz="1100" dirty="0" smtClean="0"/>
                        <a:t>Инвариантная часть</a:t>
                      </a:r>
                      <a:endParaRPr lang="ru-RU" sz="1100" dirty="0"/>
                    </a:p>
                  </a:txBody>
                  <a:tcPr marL="91431" marR="91431" marT="45726" marB="45726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6775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</a:t>
                      </a:r>
                      <a:endParaRPr lang="ru-RU" sz="1100" dirty="0"/>
                    </a:p>
                  </a:txBody>
                  <a:tcPr marL="91431" marR="91431" marT="45726" marB="45726"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Нормативно-правовые и методологические основания ФГОС </a:t>
                      </a:r>
                      <a:endParaRPr lang="ru-RU" sz="1100" dirty="0"/>
                    </a:p>
                  </a:txBody>
                  <a:tcPr marL="91431" marR="91431" marT="45726" marB="45726"/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6</a:t>
                      </a:r>
                      <a:endParaRPr lang="ru-RU" sz="1800" dirty="0"/>
                    </a:p>
                  </a:txBody>
                  <a:tcPr marL="91431" marR="91431" marT="45726" marB="45726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8</a:t>
                      </a:r>
                      <a:endParaRPr lang="ru-RU" sz="1800" dirty="0"/>
                    </a:p>
                  </a:txBody>
                  <a:tcPr marL="91431" marR="91431" marT="45726" marB="45726"/>
                </a:tc>
              </a:tr>
              <a:tr h="59443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</a:t>
                      </a:r>
                      <a:endParaRPr lang="ru-RU" sz="1100" dirty="0"/>
                    </a:p>
                  </a:txBody>
                  <a:tcPr marL="91431" marR="91431" marT="45726" marB="45726"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Обновление содержания общего образования и его программно-методическое обеспечение</a:t>
                      </a:r>
                      <a:endParaRPr lang="ru-RU" sz="1100" dirty="0"/>
                    </a:p>
                  </a:txBody>
                  <a:tcPr marL="91431" marR="91431" marT="45726" marB="45726"/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8</a:t>
                      </a:r>
                      <a:endParaRPr lang="ru-RU" sz="1800" dirty="0"/>
                    </a:p>
                  </a:txBody>
                  <a:tcPr marL="91431" marR="91431" marT="45726" marB="45726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10</a:t>
                      </a:r>
                      <a:endParaRPr lang="ru-RU" sz="1800" dirty="0"/>
                    </a:p>
                  </a:txBody>
                  <a:tcPr marL="91431" marR="91431" marT="45726" marB="45726"/>
                </a:tc>
              </a:tr>
              <a:tr h="59443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3</a:t>
                      </a:r>
                      <a:endParaRPr lang="ru-RU" sz="1100" dirty="0"/>
                    </a:p>
                  </a:txBody>
                  <a:tcPr marL="91431" marR="91431" marT="45726" marB="45726"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Современные технологии организации образовательного процесса в условиях ФГОС</a:t>
                      </a:r>
                      <a:endParaRPr lang="ru-RU" sz="1100" dirty="0"/>
                    </a:p>
                  </a:txBody>
                  <a:tcPr marL="91431" marR="91431" marT="45726" marB="45726"/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6</a:t>
                      </a:r>
                      <a:endParaRPr lang="ru-RU" sz="1800" dirty="0"/>
                    </a:p>
                  </a:txBody>
                  <a:tcPr marL="91431" marR="91431" marT="45726" marB="45726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18</a:t>
                      </a:r>
                      <a:endParaRPr lang="ru-RU" sz="1800" dirty="0"/>
                    </a:p>
                  </a:txBody>
                  <a:tcPr marL="91431" marR="91431" marT="45726" marB="45726"/>
                </a:tc>
              </a:tr>
              <a:tr h="59443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4</a:t>
                      </a:r>
                      <a:endParaRPr lang="ru-RU" sz="1100" dirty="0"/>
                    </a:p>
                  </a:txBody>
                  <a:tcPr marL="91431" marR="91431" marT="45726" marB="45726"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Система оценки результатов </a:t>
                      </a:r>
                      <a:r>
                        <a:rPr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освоения основной образовательной программы  </a:t>
                      </a:r>
                      <a:endParaRPr lang="ru-RU" sz="11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26" marB="45726"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6</a:t>
                      </a:r>
                      <a:endParaRPr lang="ru-RU" sz="1800" dirty="0"/>
                    </a:p>
                  </a:txBody>
                  <a:tcPr marL="91431" marR="91431" marT="45726" marB="45726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10</a:t>
                      </a:r>
                      <a:endParaRPr lang="ru-RU" sz="1800" dirty="0"/>
                    </a:p>
                  </a:txBody>
                  <a:tcPr marL="91431" marR="91431" marT="45726" marB="45726"/>
                </a:tc>
              </a:tr>
              <a:tr h="59443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5</a:t>
                      </a:r>
                      <a:endParaRPr lang="ru-RU" sz="1100" dirty="0"/>
                    </a:p>
                  </a:txBody>
                  <a:tcPr marL="91431" marR="91431" marT="45726" marB="45726"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Содержание и технологии, обеспечивающие социальную деятельность обучающихся</a:t>
                      </a:r>
                      <a:endParaRPr lang="ru-RU" sz="1100" dirty="0"/>
                    </a:p>
                  </a:txBody>
                  <a:tcPr marL="91431" marR="91431" marT="45726" marB="45726"/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6</a:t>
                      </a:r>
                      <a:endParaRPr lang="ru-RU" sz="1800" dirty="0"/>
                    </a:p>
                  </a:txBody>
                  <a:tcPr marL="91431" marR="91431" marT="45726" marB="45726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10</a:t>
                      </a:r>
                      <a:endParaRPr lang="ru-RU" sz="1800" dirty="0"/>
                    </a:p>
                  </a:txBody>
                  <a:tcPr marL="91431" marR="91431" marT="45726" marB="45726"/>
                </a:tc>
              </a:tr>
              <a:tr h="370887"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 marL="91431" marR="91431" marT="45726" marB="45726"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100" dirty="0" smtClean="0"/>
                        <a:t>Итого: 88 часов </a:t>
                      </a:r>
                      <a:endParaRPr lang="ru-RU" sz="1100" dirty="0"/>
                    </a:p>
                  </a:txBody>
                  <a:tcPr marL="91431" marR="91431" marT="45726" marB="45726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32</a:t>
                      </a:r>
                      <a:endParaRPr lang="ru-RU" sz="1800" dirty="0"/>
                    </a:p>
                  </a:txBody>
                  <a:tcPr marL="91431" marR="91431" marT="45726" marB="45726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56</a:t>
                      </a:r>
                      <a:endParaRPr lang="ru-RU" sz="1800" dirty="0"/>
                    </a:p>
                  </a:txBody>
                  <a:tcPr marL="91431" marR="91431" marT="45726" marB="45726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266768">
                <a:tc gridSpan="5">
                  <a:txBody>
                    <a:bodyPr/>
                    <a:lstStyle/>
                    <a:p>
                      <a:r>
                        <a:rPr lang="ru-RU" sz="1100" dirty="0" smtClean="0"/>
                        <a:t>Вариативная часть</a:t>
                      </a:r>
                      <a:endParaRPr lang="ru-RU" sz="1100" dirty="0"/>
                    </a:p>
                  </a:txBody>
                  <a:tcPr marL="91431" marR="91431" marT="45726" marB="45726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87">
                <a:tc gridSpan="2">
                  <a:txBody>
                    <a:bodyPr/>
                    <a:lstStyle/>
                    <a:p>
                      <a:r>
                        <a:rPr lang="ru-RU" sz="1100" dirty="0" smtClean="0"/>
                        <a:t>6</a:t>
                      </a:r>
                      <a:endParaRPr lang="ru-RU" sz="1100" dirty="0"/>
                    </a:p>
                  </a:txBody>
                  <a:tcPr marL="91431" marR="91431" marT="45726" marB="45726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Модули</a:t>
                      </a:r>
                      <a:r>
                        <a:rPr lang="ru-RU" sz="1100" baseline="0" dirty="0" smtClean="0"/>
                        <a:t> по выбору</a:t>
                      </a:r>
                      <a:endParaRPr lang="ru-RU" sz="1100" dirty="0"/>
                    </a:p>
                  </a:txBody>
                  <a:tcPr marL="91431" marR="91431" marT="45726" marB="45726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1" marR="91431" marT="45726" marB="45726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20</a:t>
                      </a:r>
                      <a:endParaRPr lang="ru-RU" sz="1800" dirty="0"/>
                    </a:p>
                  </a:txBody>
                  <a:tcPr marL="91431" marR="91431" marT="45726" marB="45726"/>
                </a:tc>
              </a:tr>
              <a:tr h="370887">
                <a:tc gridSpan="2">
                  <a:txBody>
                    <a:bodyPr/>
                    <a:lstStyle/>
                    <a:p>
                      <a:r>
                        <a:rPr lang="ru-RU" sz="1100" dirty="0" smtClean="0"/>
                        <a:t>7</a:t>
                      </a:r>
                      <a:endParaRPr lang="ru-RU" sz="1100" dirty="0"/>
                    </a:p>
                  </a:txBody>
                  <a:tcPr marL="91431" marR="91431" marT="45726" marB="45726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FF0000"/>
                          </a:solidFill>
                        </a:rPr>
                        <a:t>Стажировка на базе ОО</a:t>
                      </a:r>
                      <a:endParaRPr lang="ru-RU" sz="11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31" marR="91431" marT="45726" marB="45726"/>
                </a:tc>
                <a:tc>
                  <a:txBody>
                    <a:bodyPr/>
                    <a:lstStyle/>
                    <a:p>
                      <a:endParaRPr lang="ru-RU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31" marR="91431" marT="45726" marB="45726"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ru-RU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31" marR="91431" marT="45726" marB="45726"/>
                </a:tc>
              </a:tr>
            </a:tbl>
          </a:graphicData>
        </a:graphic>
      </p:graphicFrame>
      <p:sp>
        <p:nvSpPr>
          <p:cNvPr id="10" name="Текст 6"/>
          <p:cNvSpPr>
            <a:spLocks noGrp="1"/>
          </p:cNvSpPr>
          <p:nvPr>
            <p:ph type="body" idx="1"/>
          </p:nvPr>
        </p:nvSpPr>
        <p:spPr>
          <a:xfrm>
            <a:off x="468313" y="1052513"/>
            <a:ext cx="4040187" cy="639762"/>
          </a:xfrm>
        </p:spPr>
        <p:txBody>
          <a:bodyPr>
            <a:normAutofit fontScale="62500" lnSpcReduction="20000"/>
          </a:bodyPr>
          <a:lstStyle/>
          <a:p>
            <a:pPr>
              <a:defRPr/>
            </a:pPr>
            <a:endParaRPr lang="ru-RU" sz="2000" dirty="0" smtClean="0"/>
          </a:p>
          <a:p>
            <a:pPr algn="ctr"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«Актуальные проблемы преподавания предмета» (108 часов)</a:t>
            </a:r>
            <a:endParaRPr lang="ru-RU" sz="2000" dirty="0">
              <a:solidFill>
                <a:schemeClr val="tx1"/>
              </a:solidFill>
            </a:endParaRPr>
          </a:p>
          <a:p>
            <a:pPr>
              <a:defRPr/>
            </a:pPr>
            <a:endParaRPr lang="ru-RU" dirty="0"/>
          </a:p>
        </p:txBody>
      </p:sp>
      <p:graphicFrame>
        <p:nvGraphicFramePr>
          <p:cNvPr id="11" name="Объект 8"/>
          <p:cNvGraphicFramePr>
            <a:graphicFrameLocks noGrp="1"/>
          </p:cNvGraphicFramePr>
          <p:nvPr>
            <p:ph sz="quarter" idx="4"/>
          </p:nvPr>
        </p:nvGraphicFramePr>
        <p:xfrm>
          <a:off x="179388" y="1557338"/>
          <a:ext cx="4248150" cy="3141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50"/>
                <a:gridCol w="2438027"/>
                <a:gridCol w="696579"/>
                <a:gridCol w="835894"/>
              </a:tblGrid>
              <a:tr h="25905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№</a:t>
                      </a:r>
                      <a:endParaRPr lang="ru-RU" sz="1100" dirty="0"/>
                    </a:p>
                  </a:txBody>
                  <a:tcPr marL="91433" marR="91433" marT="45712" marB="45712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Название модуля</a:t>
                      </a:r>
                      <a:endParaRPr lang="ru-RU" sz="1100" dirty="0"/>
                    </a:p>
                  </a:txBody>
                  <a:tcPr marL="91433" marR="91433" marT="45712" marB="45712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лекция</a:t>
                      </a:r>
                      <a:endParaRPr lang="ru-RU" sz="1100" dirty="0"/>
                    </a:p>
                  </a:txBody>
                  <a:tcPr marL="91433" marR="91433" marT="45712" marB="45712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практика</a:t>
                      </a:r>
                      <a:endParaRPr lang="ru-RU" sz="1100" dirty="0"/>
                    </a:p>
                  </a:txBody>
                  <a:tcPr marL="91433" marR="91433" marT="45712" marB="45712"/>
                </a:tc>
              </a:tr>
              <a:tr h="259054">
                <a:tc gridSpan="4">
                  <a:txBody>
                    <a:bodyPr/>
                    <a:lstStyle/>
                    <a:p>
                      <a:r>
                        <a:rPr lang="ru-RU" sz="1100" dirty="0" smtClean="0"/>
                        <a:t>Инвариантная часть</a:t>
                      </a:r>
                      <a:endParaRPr lang="ru-RU" sz="1100" dirty="0"/>
                    </a:p>
                  </a:txBody>
                  <a:tcPr marL="91433" marR="91433" marT="45712" marB="45712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431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</a:t>
                      </a:r>
                      <a:endParaRPr lang="ru-RU" sz="1100" dirty="0"/>
                    </a:p>
                  </a:txBody>
                  <a:tcPr marL="91433" marR="91433" marT="45712" marB="45712"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Философские, методологические и социологические проблемы образования</a:t>
                      </a:r>
                      <a:endParaRPr lang="ru-RU" sz="1100" dirty="0"/>
                    </a:p>
                  </a:txBody>
                  <a:tcPr marL="91433" marR="91433"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8</a:t>
                      </a:r>
                      <a:endParaRPr lang="ru-RU" sz="1800" dirty="0"/>
                    </a:p>
                  </a:txBody>
                  <a:tcPr marL="91433" marR="91433"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8</a:t>
                      </a:r>
                      <a:endParaRPr lang="ru-RU" sz="1800" dirty="0"/>
                    </a:p>
                  </a:txBody>
                  <a:tcPr marL="91433" marR="91433" marT="45712" marB="45712"/>
                </a:tc>
              </a:tr>
              <a:tr h="42668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</a:t>
                      </a:r>
                      <a:endParaRPr lang="ru-RU" sz="1100" dirty="0"/>
                    </a:p>
                  </a:txBody>
                  <a:tcPr marL="91433" marR="91433" marT="45712" marB="45712"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Психолого-педагогические основы образовательной деятельности</a:t>
                      </a:r>
                      <a:endParaRPr lang="ru-RU" sz="1100" dirty="0"/>
                    </a:p>
                  </a:txBody>
                  <a:tcPr marL="91433" marR="91433"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20</a:t>
                      </a:r>
                      <a:endParaRPr lang="ru-RU" sz="1800" dirty="0"/>
                    </a:p>
                  </a:txBody>
                  <a:tcPr marL="91433" marR="91433"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14</a:t>
                      </a:r>
                      <a:endParaRPr lang="ru-RU" sz="1800" dirty="0"/>
                    </a:p>
                  </a:txBody>
                  <a:tcPr marL="91433" marR="91433" marT="45712" marB="45712"/>
                </a:tc>
              </a:tr>
              <a:tr h="59431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3</a:t>
                      </a:r>
                      <a:endParaRPr lang="ru-RU" sz="1100" dirty="0"/>
                    </a:p>
                  </a:txBody>
                  <a:tcPr marL="91433" marR="91433" marT="45712" marB="45712"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Теоретические и методические особенности преподавания предмета</a:t>
                      </a:r>
                      <a:endParaRPr lang="ru-RU" sz="1100" dirty="0"/>
                    </a:p>
                  </a:txBody>
                  <a:tcPr marL="91433" marR="91433"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8</a:t>
                      </a:r>
                      <a:endParaRPr lang="ru-RU" sz="1800" dirty="0"/>
                    </a:p>
                  </a:txBody>
                  <a:tcPr marL="91433" marR="91433"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32</a:t>
                      </a:r>
                      <a:endParaRPr lang="ru-RU" sz="1800" dirty="0"/>
                    </a:p>
                  </a:txBody>
                  <a:tcPr marL="91433" marR="91433" marT="45712" marB="45712"/>
                </a:tc>
              </a:tr>
              <a:tr h="370776"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 marL="91433" marR="91433" marT="45712" marB="45712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100" dirty="0" smtClean="0"/>
                        <a:t>Итого: 90 часов </a:t>
                      </a:r>
                      <a:endParaRPr lang="ru-RU" sz="1100" dirty="0"/>
                    </a:p>
                  </a:txBody>
                  <a:tcPr marL="91433" marR="91433" marT="45712" marB="4571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36</a:t>
                      </a:r>
                      <a:endParaRPr lang="ru-RU" sz="1800" dirty="0"/>
                    </a:p>
                  </a:txBody>
                  <a:tcPr marL="91433" marR="91433" marT="45712" marB="4571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54</a:t>
                      </a:r>
                      <a:endParaRPr lang="ru-RU" sz="1800" dirty="0"/>
                    </a:p>
                  </a:txBody>
                  <a:tcPr marL="91433" marR="91433" marT="45712" marB="4571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266688">
                <a:tc gridSpan="4">
                  <a:txBody>
                    <a:bodyPr/>
                    <a:lstStyle/>
                    <a:p>
                      <a:r>
                        <a:rPr lang="ru-RU" sz="1100" dirty="0" smtClean="0"/>
                        <a:t>Вариативная часть</a:t>
                      </a:r>
                      <a:endParaRPr lang="ru-RU" sz="1100" dirty="0"/>
                    </a:p>
                  </a:txBody>
                  <a:tcPr marL="91433" marR="91433" marT="45712" marB="45712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77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6</a:t>
                      </a:r>
                      <a:endParaRPr lang="ru-RU" sz="1100" dirty="0"/>
                    </a:p>
                  </a:txBody>
                  <a:tcPr marL="91433" marR="91433" marT="45712" marB="45712"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Спецкурсы</a:t>
                      </a:r>
                      <a:r>
                        <a:rPr lang="ru-RU" sz="1100" baseline="0" dirty="0" smtClean="0"/>
                        <a:t> по выбору</a:t>
                      </a:r>
                      <a:endParaRPr lang="ru-RU" sz="1100" dirty="0"/>
                    </a:p>
                  </a:txBody>
                  <a:tcPr marL="91433" marR="91433" marT="45712" marB="45712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3" marR="91433" marT="45712" marB="45712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18</a:t>
                      </a:r>
                      <a:endParaRPr lang="ru-RU" sz="1800" dirty="0"/>
                    </a:p>
                  </a:txBody>
                  <a:tcPr marL="91433" marR="91433" marT="45712" marB="45712"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323850" y="214313"/>
            <a:ext cx="838835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/>
              <a:t>Система оценки достижения  планируемых  результатов освоения  ООП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288" y="1989138"/>
          <a:ext cx="8388350" cy="4498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4175"/>
                <a:gridCol w="4194175"/>
              </a:tblGrid>
              <a:tr h="475001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Внешняя оценка</a:t>
                      </a:r>
                      <a:endParaRPr lang="ru-RU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Внутренняя оценка</a:t>
                      </a:r>
                      <a:endParaRPr lang="ru-RU" sz="1800" dirty="0"/>
                    </a:p>
                  </a:txBody>
                  <a:tcPr marT="45735" marB="45735"/>
                </a:tc>
              </a:tr>
              <a:tr h="4023974"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sz="2000" b="1" dirty="0" smtClean="0"/>
                        <a:t>Стартовая  диагностика </a:t>
                      </a:r>
                      <a:r>
                        <a:rPr lang="ru-RU" sz="2000" dirty="0" smtClean="0"/>
                        <a:t>(сентябрь</a:t>
                      </a:r>
                      <a:r>
                        <a:rPr lang="ru-RU" sz="2000" baseline="0" dirty="0" smtClean="0"/>
                        <a:t> 5 класс)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2000" baseline="0" dirty="0" smtClean="0"/>
                        <a:t>  </a:t>
                      </a:r>
                      <a:r>
                        <a:rPr lang="ru-RU" sz="2000" b="1" baseline="0" dirty="0" smtClean="0"/>
                        <a:t>аккредитация</a:t>
                      </a:r>
                      <a:r>
                        <a:rPr lang="ru-RU" sz="2000" baseline="0" dirty="0" smtClean="0"/>
                        <a:t>  образовательного учреждения (экспертиза ООП, оценка общественности)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2000" baseline="0" dirty="0" smtClean="0"/>
                        <a:t> </a:t>
                      </a:r>
                      <a:r>
                        <a:rPr lang="ru-RU" sz="2000" b="1" baseline="0" dirty="0" smtClean="0"/>
                        <a:t>итоговая государственная аттестация</a:t>
                      </a:r>
                      <a:r>
                        <a:rPr lang="ru-RU" sz="2000" b="0" baseline="0" dirty="0" smtClean="0"/>
                        <a:t> ( национальные экзамены, школьные экзамены (творческий экзамен), оценка </a:t>
                      </a:r>
                      <a:r>
                        <a:rPr lang="ru-RU" sz="2000" b="0" baseline="0" dirty="0" err="1" smtClean="0"/>
                        <a:t>внеучебных</a:t>
                      </a:r>
                      <a:r>
                        <a:rPr lang="ru-RU" sz="2000" b="0" baseline="0" dirty="0" smtClean="0"/>
                        <a:t> достижений</a:t>
                      </a:r>
                      <a:r>
                        <a:rPr lang="ru-RU" sz="1800" b="0" baseline="0" dirty="0" smtClean="0"/>
                        <a:t>)</a:t>
                      </a:r>
                      <a:endParaRPr lang="ru-RU" sz="1800" b="1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sz="2000" dirty="0" smtClean="0"/>
                        <a:t>Акцент на </a:t>
                      </a:r>
                      <a:r>
                        <a:rPr lang="ru-RU" sz="2000" b="1" dirty="0" smtClean="0">
                          <a:hlinkClick r:id="rId3" action="ppaction://hlinkfile"/>
                        </a:rPr>
                        <a:t>формирующее  оценивание</a:t>
                      </a:r>
                      <a:r>
                        <a:rPr lang="ru-RU" sz="2000" dirty="0" smtClean="0">
                          <a:hlinkClick r:id="rId3" action="ppaction://hlinkfile"/>
                        </a:rPr>
                        <a:t>;</a:t>
                      </a:r>
                      <a:endParaRPr lang="ru-RU" sz="2000" dirty="0" smtClean="0"/>
                    </a:p>
                    <a:p>
                      <a:pPr>
                        <a:buFontTx/>
                        <a:buNone/>
                      </a:pPr>
                      <a:endParaRPr lang="ru-RU" sz="2000" dirty="0" smtClean="0"/>
                    </a:p>
                    <a:p>
                      <a:pPr>
                        <a:buFontTx/>
                        <a:buChar char="-"/>
                      </a:pPr>
                      <a:r>
                        <a:rPr lang="ru-RU" sz="2000" dirty="0" smtClean="0"/>
                        <a:t> развести контрольно-оценочную деятельность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dirty="0" smtClean="0"/>
                        <a:t>  ученика  и педагога;</a:t>
                      </a:r>
                    </a:p>
                    <a:p>
                      <a:pPr>
                        <a:buFontTx/>
                        <a:buNone/>
                      </a:pPr>
                      <a:endParaRPr lang="ru-RU" sz="2000" dirty="0" smtClean="0"/>
                    </a:p>
                    <a:p>
                      <a:pPr>
                        <a:buFontTx/>
                        <a:buChar char="-"/>
                      </a:pPr>
                      <a:r>
                        <a:rPr lang="ru-RU" sz="2000" dirty="0" smtClean="0"/>
                        <a:t> </a:t>
                      </a:r>
                      <a:r>
                        <a:rPr lang="ru-RU" sz="2000" b="1" dirty="0" smtClean="0"/>
                        <a:t>экспертный характер </a:t>
                      </a:r>
                      <a:r>
                        <a:rPr lang="ru-RU" sz="2000" dirty="0" smtClean="0"/>
                        <a:t>оценки;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2000" dirty="0" smtClean="0">
                          <a:hlinkClick r:id="rId4" action="ppaction://hlinkfile"/>
                        </a:rPr>
                        <a:t>  </a:t>
                      </a:r>
                      <a:r>
                        <a:rPr lang="ru-RU" sz="2000" b="1" dirty="0" smtClean="0">
                          <a:hlinkClick r:id="rId4" action="ppaction://hlinkfile"/>
                        </a:rPr>
                        <a:t>уровневый характер</a:t>
                      </a:r>
                      <a:r>
                        <a:rPr lang="ru-RU" sz="2000" b="1" baseline="0" dirty="0" smtClean="0">
                          <a:hlinkClick r:id="rId4" action="ppaction://hlinkfile"/>
                        </a:rPr>
                        <a:t> </a:t>
                      </a:r>
                      <a:endParaRPr lang="ru-RU" sz="2000" b="1" baseline="0" dirty="0" smtClean="0"/>
                    </a:p>
                    <a:p>
                      <a:pPr>
                        <a:buFontTx/>
                        <a:buNone/>
                      </a:pPr>
                      <a:r>
                        <a:rPr lang="ru-RU" sz="2000" baseline="0" dirty="0" smtClean="0"/>
                        <a:t>промежуточной аттестации;</a:t>
                      </a:r>
                    </a:p>
                    <a:p>
                      <a:pPr>
                        <a:buFontTx/>
                        <a:buNone/>
                      </a:pPr>
                      <a:endParaRPr lang="ru-RU" sz="2000" baseline="0" dirty="0" smtClean="0"/>
                    </a:p>
                    <a:p>
                      <a:pPr>
                        <a:buFontTx/>
                        <a:buChar char="-"/>
                      </a:pPr>
                      <a:r>
                        <a:rPr lang="ru-RU" sz="2000" baseline="0" dirty="0" smtClean="0"/>
                        <a:t> </a:t>
                      </a:r>
                      <a:r>
                        <a:rPr lang="ru-RU" sz="2000" b="1" baseline="0" dirty="0" smtClean="0">
                          <a:hlinkClick r:id="rId5" action="ppaction://hlinkfile"/>
                        </a:rPr>
                        <a:t>индивидуальный прогресс</a:t>
                      </a:r>
                      <a:endParaRPr lang="ru-RU" sz="2000" b="1" baseline="0" dirty="0" smtClean="0"/>
                    </a:p>
                    <a:p>
                      <a:pPr>
                        <a:buFontTx/>
                        <a:buNone/>
                      </a:pPr>
                      <a:endParaRPr lang="ru-RU" sz="1800" dirty="0"/>
                    </a:p>
                  </a:txBody>
                  <a:tcPr marT="45735" marB="4573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90" name="Диаграмма 4"/>
          <p:cNvGraphicFramePr>
            <a:graphicFrameLocks/>
          </p:cNvGraphicFramePr>
          <p:nvPr/>
        </p:nvGraphicFramePr>
        <p:xfrm>
          <a:off x="1571625" y="142875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1" r:id="rId4" imgW="6096528" imgH="4066384" progId="Excel.Chart.8">
                  <p:embed/>
                </p:oleObj>
              </mc:Choice>
              <mc:Fallback>
                <p:oleObj r:id="rId4" imgW="6096528" imgH="4066384" progId="Excel.Chart.8">
                  <p:embed/>
                  <p:pic>
                    <p:nvPicPr>
                      <p:cNvPr id="0" name="Диаграмма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25" y="142875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sz="2800" dirty="0" smtClean="0"/>
              <a:t>Обеспеченность Учебниками</a:t>
            </a:r>
            <a:endParaRPr lang="ru-RU" sz="2800" dirty="0"/>
          </a:p>
        </p:txBody>
      </p:sp>
      <p:sp>
        <p:nvSpPr>
          <p:cNvPr id="3891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/>
              <a:t> </a:t>
            </a:r>
            <a:r>
              <a:rPr lang="ru-RU" altLang="ru-RU" sz="2800" smtClean="0"/>
              <a:t>2014 год - 11,5 % от суммарного объема субсидий направлены на приобретение учебников для учащихся 1-4  и   4-6 классов</a:t>
            </a:r>
          </a:p>
          <a:p>
            <a:r>
              <a:rPr lang="ru-RU" altLang="ru-RU" sz="2800" smtClean="0"/>
              <a:t>Новыми учебниками в соответствии с ФГОС на 01 сентября 2014 года обеспечены 99476 детей, что составляет </a:t>
            </a:r>
            <a:r>
              <a:rPr lang="ru-RU" altLang="ru-RU" sz="2800" smtClean="0">
                <a:solidFill>
                  <a:srgbClr val="FF0000"/>
                </a:solidFill>
              </a:rPr>
              <a:t>74% </a:t>
            </a:r>
            <a:r>
              <a:rPr lang="ru-RU" altLang="ru-RU" sz="2800" smtClean="0"/>
              <a:t>от всех учащихся. За последние три года на приобретение учебников израсходовано 525934 тыс. руб. из регионального бюджета.</a:t>
            </a:r>
          </a:p>
          <a:p>
            <a:endParaRPr lang="ru-RU" altLang="ru-RU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42853"/>
            <a:ext cx="7500990" cy="1071570"/>
          </a:xfrm>
        </p:spPr>
        <p:txBody>
          <a:bodyPr/>
          <a:lstStyle/>
          <a:p>
            <a:pPr>
              <a:defRPr/>
            </a:pPr>
            <a:r>
              <a:rPr lang="ru-RU" sz="2800" dirty="0" smtClean="0"/>
              <a:t>Доля обучающихся, использующих современное оборудование </a:t>
            </a:r>
            <a:endParaRPr lang="ru-RU" sz="2800" dirty="0"/>
          </a:p>
        </p:txBody>
      </p:sp>
      <p:graphicFrame>
        <p:nvGraphicFramePr>
          <p:cNvPr id="39939" name="Диаграмма 3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0" r:id="rId4" imgW="6096528" imgH="4066384" progId="Excel.Chart.8">
                  <p:embed/>
                </p:oleObj>
              </mc:Choice>
              <mc:Fallback>
                <p:oleObj r:id="rId4" imgW="6096528" imgH="4066384" progId="Excel.Chart.8">
                  <p:embed/>
                  <p:pic>
                    <p:nvPicPr>
                      <p:cNvPr id="0" name="Диаграмма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Организация внеурочной деятельности</a:t>
            </a:r>
            <a:endParaRPr lang="ru-RU" dirty="0"/>
          </a:p>
        </p:txBody>
      </p:sp>
      <p:sp>
        <p:nvSpPr>
          <p:cNvPr id="40963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5018087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ru-RU" altLang="ru-RU" smtClean="0"/>
              <a:t>Среднее количество часов  в неделю внеурочной</a:t>
            </a:r>
            <a:r>
              <a:rPr lang="ru-RU" altLang="ru-RU" sz="2800" smtClean="0"/>
              <a:t> </a:t>
            </a:r>
            <a:r>
              <a:rPr lang="ru-RU" altLang="ru-RU" smtClean="0"/>
              <a:t>деятельности на 1 обучающегося: </a:t>
            </a:r>
          </a:p>
          <a:p>
            <a:pPr algn="ctr">
              <a:buFont typeface="Wingdings 2" pitchFamily="18" charset="2"/>
              <a:buNone/>
            </a:pPr>
            <a:r>
              <a:rPr lang="ru-RU" altLang="ru-RU" sz="2800" smtClean="0"/>
              <a:t> в классах основной  школы -  5,569 часов;</a:t>
            </a:r>
          </a:p>
          <a:p>
            <a:pPr algn="ctr">
              <a:buFont typeface="Wingdings 2" pitchFamily="18" charset="2"/>
              <a:buNone/>
            </a:pPr>
            <a:r>
              <a:rPr lang="ru-RU" altLang="ru-RU" sz="2800" smtClean="0"/>
              <a:t> в начальной школе  - 7,772 часа </a:t>
            </a:r>
          </a:p>
          <a:p>
            <a:pPr algn="ctr">
              <a:buFont typeface="Wingdings 2" pitchFamily="18" charset="2"/>
              <a:buNone/>
            </a:pPr>
            <a:r>
              <a:rPr lang="ru-RU" altLang="ru-RU" smtClean="0"/>
              <a:t>Приоритетные направления:</a:t>
            </a:r>
          </a:p>
          <a:p>
            <a:pPr algn="ctr">
              <a:buFont typeface="Wingdings 2" pitchFamily="18" charset="2"/>
              <a:buNone/>
            </a:pPr>
            <a:r>
              <a:rPr lang="ru-RU" altLang="ru-RU" sz="2800" smtClean="0"/>
              <a:t>спортивно-оздоровительное</a:t>
            </a:r>
          </a:p>
          <a:p>
            <a:pPr algn="ctr">
              <a:buFont typeface="Wingdings 2" pitchFamily="18" charset="2"/>
              <a:buNone/>
            </a:pPr>
            <a:r>
              <a:rPr lang="ru-RU" altLang="ru-RU" sz="2800" smtClean="0"/>
              <a:t>духовно-нравственное</a:t>
            </a:r>
          </a:p>
          <a:p>
            <a:pPr algn="ctr">
              <a:buFont typeface="Wingdings 2" pitchFamily="18" charset="2"/>
              <a:buNone/>
            </a:pPr>
            <a:r>
              <a:rPr lang="ru-RU" altLang="ru-RU" sz="2800" smtClean="0"/>
              <a:t>общеинтеллектуальное</a:t>
            </a:r>
          </a:p>
          <a:p>
            <a:pPr algn="ctr">
              <a:buFont typeface="Wingdings 2" pitchFamily="18" charset="2"/>
              <a:buNone/>
            </a:pPr>
            <a:r>
              <a:rPr lang="ru-RU" altLang="ru-RU" sz="2800" smtClean="0"/>
              <a:t>общекультурное</a:t>
            </a:r>
          </a:p>
          <a:p>
            <a:pPr>
              <a:buFont typeface="Wingdings 2" pitchFamily="18" charset="2"/>
              <a:buNone/>
            </a:pPr>
            <a:endParaRPr lang="ru-RU" altLang="ru-RU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dirty="0" smtClean="0"/>
              <a:t>Мониторинговые мероприятия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5018087"/>
          </a:xfrm>
        </p:spPr>
        <p:txBody>
          <a:bodyPr/>
          <a:lstStyle/>
          <a:p>
            <a:pPr>
              <a:defRPr/>
            </a:pPr>
            <a:r>
              <a:rPr lang="ru-RU" sz="2000" dirty="0" smtClean="0"/>
              <a:t>Электронный мониторинг «Наша новая школа» -587 школ</a:t>
            </a:r>
          </a:p>
          <a:p>
            <a:pPr>
              <a:defRPr/>
            </a:pPr>
            <a:endParaRPr lang="ru-RU" sz="2000" dirty="0" smtClean="0"/>
          </a:p>
          <a:p>
            <a:pPr>
              <a:defRPr/>
            </a:pPr>
            <a:r>
              <a:rPr lang="ru-RU" sz="2000" dirty="0" smtClean="0"/>
              <a:t>мониторинг «Оценка качества начального образования в экспериментальных школах, завершающих реализацию ФГОС в начальной школе в 2014 году»   (апрель 2014 года) совместно с ЦОКО ИСМО РАО) – 47 школ, 2450 человек по математике,  2491 человек по русскому языку, 2536 человек по </a:t>
            </a:r>
            <a:r>
              <a:rPr lang="ru-RU" sz="2000" dirty="0" err="1" smtClean="0"/>
              <a:t>метапредметным</a:t>
            </a:r>
            <a:r>
              <a:rPr lang="ru-RU" sz="2000" dirty="0" smtClean="0"/>
              <a:t> результатам</a:t>
            </a:r>
          </a:p>
          <a:p>
            <a:pPr>
              <a:defRPr/>
            </a:pPr>
            <a:endParaRPr lang="ru-RU" sz="2000" dirty="0" smtClean="0"/>
          </a:p>
          <a:p>
            <a:pPr marL="324000" indent="-324000">
              <a:spcBef>
                <a:spcPts val="0"/>
              </a:spcBef>
              <a:defRPr/>
            </a:pPr>
            <a:r>
              <a:rPr lang="ru-RU" sz="2000" dirty="0" smtClean="0"/>
              <a:t>мониторинг подготовки выпускников начальной школы общеобразовательных организаций Забайкальского края (апрель 2014 года) – 8078 человек</a:t>
            </a:r>
            <a:r>
              <a:rPr lang="ru-RU" dirty="0" smtClean="0"/>
              <a:t>;</a:t>
            </a:r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pic>
        <p:nvPicPr>
          <p:cNvPr id="15363" name="Содержимое 3" descr="FGOS1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4313" y="357188"/>
            <a:ext cx="8572500" cy="60721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Мониторинговые мероприятия</a:t>
            </a:r>
            <a:endParaRPr lang="ru-RU" dirty="0"/>
          </a:p>
        </p:txBody>
      </p:sp>
      <p:sp>
        <p:nvSpPr>
          <p:cNvPr id="4301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2000" smtClean="0"/>
              <a:t>мониторинг уровня обученности по русскому языку и математике учащихся 5 классов, обучающихся по ФГОС (апрель 2014 года) – 4129 человек по русскому языку, 3404 человека по математике;</a:t>
            </a:r>
          </a:p>
          <a:p>
            <a:r>
              <a:rPr lang="ru-RU" altLang="ru-RU" sz="2000" smtClean="0"/>
              <a:t>мониторинг стартовой диагностики по русскому языку и математике учащихся 5 класса общеобразовательных организаций Забайкальского края (октябрь 2014 года) – 8690 человек по русскому языку, 12312 человек по математике. </a:t>
            </a:r>
          </a:p>
          <a:p>
            <a:r>
              <a:rPr lang="ru-RU" altLang="ru-RU" sz="2000" smtClean="0"/>
              <a:t>мониторинг стартовой диагностики учащихся 1 класса общеобразовательных организаций Забайкальского края (октябрь 2014 года) – 17684 человека;</a:t>
            </a:r>
          </a:p>
          <a:p>
            <a:endParaRPr lang="ru-RU" altLang="ru-RU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Мониторинговые мероприятия</a:t>
            </a:r>
            <a:endParaRPr lang="ru-RU" dirty="0"/>
          </a:p>
        </p:txBody>
      </p:sp>
      <p:sp>
        <p:nvSpPr>
          <p:cNvPr id="4403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2000" smtClean="0"/>
              <a:t>социологическое исследование «Экспресс-оценка состояния системы менеджмента качества образовательных организаций Забайкальского края» (ноябрь 2013 г. – февраль 2014 г.)  - 2839 учителей школ;</a:t>
            </a:r>
          </a:p>
          <a:p>
            <a:r>
              <a:rPr lang="ru-RU" altLang="ru-RU" sz="2000" smtClean="0"/>
              <a:t>социологический опрос «Удовлетворённость потребителей качеством образовательных услуг» (ноябрь 2013 г. – февраль 2014 г.) :</a:t>
            </a:r>
          </a:p>
          <a:p>
            <a:pPr>
              <a:buFont typeface="Wingdings 2" pitchFamily="18" charset="2"/>
              <a:buNone/>
            </a:pPr>
            <a:r>
              <a:rPr lang="ru-RU" altLang="ru-RU" sz="2000" smtClean="0"/>
              <a:t>5543 учащихся 9-11 классов, </a:t>
            </a:r>
          </a:p>
          <a:p>
            <a:pPr>
              <a:buFont typeface="Wingdings 2" pitchFamily="18" charset="2"/>
              <a:buNone/>
            </a:pPr>
            <a:r>
              <a:rPr lang="ru-RU" altLang="ru-RU" sz="2000" smtClean="0"/>
              <a:t>3107 родителей, </a:t>
            </a:r>
          </a:p>
          <a:p>
            <a:pPr>
              <a:buFont typeface="Wingdings 2" pitchFamily="18" charset="2"/>
              <a:buNone/>
            </a:pPr>
            <a:r>
              <a:rPr lang="ru-RU" altLang="ru-RU" sz="2000" smtClean="0"/>
              <a:t>630 педагогов ДОУ, </a:t>
            </a:r>
          </a:p>
          <a:p>
            <a:pPr>
              <a:buFont typeface="Wingdings 2" pitchFamily="18" charset="2"/>
              <a:buNone/>
            </a:pPr>
            <a:r>
              <a:rPr lang="ru-RU" altLang="ru-RU" sz="2000" smtClean="0"/>
              <a:t>2560 родителей воспитанников ДОУ, </a:t>
            </a:r>
          </a:p>
          <a:p>
            <a:pPr>
              <a:buFont typeface="Wingdings 2" pitchFamily="18" charset="2"/>
              <a:buNone/>
            </a:pPr>
            <a:r>
              <a:rPr lang="ru-RU" altLang="ru-RU" sz="2000" smtClean="0"/>
              <a:t>7388 воспитанников УДОД, </a:t>
            </a:r>
          </a:p>
          <a:p>
            <a:pPr>
              <a:buFont typeface="Wingdings 2" pitchFamily="18" charset="2"/>
              <a:buNone/>
            </a:pPr>
            <a:r>
              <a:rPr lang="ru-RU" altLang="ru-RU" sz="2000" smtClean="0"/>
              <a:t>4525 родителей воспитанников УДОД, </a:t>
            </a:r>
          </a:p>
          <a:p>
            <a:pPr>
              <a:buFont typeface="Wingdings 2" pitchFamily="18" charset="2"/>
              <a:buNone/>
            </a:pPr>
            <a:r>
              <a:rPr lang="ru-RU" altLang="ru-RU" sz="2000" smtClean="0"/>
              <a:t>790 педагогов УДОД</a:t>
            </a:r>
            <a:r>
              <a:rPr lang="ru-RU" altLang="ru-RU" sz="3600" smtClean="0"/>
              <a:t>;</a:t>
            </a:r>
          </a:p>
          <a:p>
            <a:endParaRPr lang="ru-RU" altLang="ru-RU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Мониторинговые  мероприятия</a:t>
            </a:r>
            <a:endParaRPr lang="ru-RU" dirty="0"/>
          </a:p>
        </p:txBody>
      </p:sp>
      <p:sp>
        <p:nvSpPr>
          <p:cNvPr id="4505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mtClean="0"/>
              <a:t>Мониторинг обеспеченности учебниками( ежегодно – центр МТО) </a:t>
            </a:r>
          </a:p>
          <a:p>
            <a:r>
              <a:rPr lang="ru-RU" altLang="ru-RU" smtClean="0"/>
              <a:t>Мониторинг оснащенности оборудованием</a:t>
            </a:r>
          </a:p>
          <a:p>
            <a:r>
              <a:rPr lang="ru-RU" altLang="ru-RU" smtClean="0"/>
              <a:t>Мониторинг готовности введения ФГОС ООО ( запуск –апрель 2015г)</a:t>
            </a:r>
          </a:p>
          <a:p>
            <a:r>
              <a:rPr lang="ru-RU" altLang="ru-RU" smtClean="0"/>
              <a:t>Мониторинг готовности введения ФГОС СОО (запущен в январе 2015г , результаты – март 2015г)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dirty="0" smtClean="0"/>
              <a:t>Электронный  Мониторинг </a:t>
            </a:r>
            <a:endParaRPr lang="ru-RU" dirty="0"/>
          </a:p>
        </p:txBody>
      </p:sp>
      <p:sp>
        <p:nvSpPr>
          <p:cNvPr id="46083" name="Содержимое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5089525"/>
          </a:xfrm>
        </p:spPr>
        <p:txBody>
          <a:bodyPr/>
          <a:lstStyle/>
          <a:p>
            <a:r>
              <a:rPr lang="ru-RU" altLang="ru-RU" smtClean="0"/>
              <a:t>   Некачественная работа операторов:</a:t>
            </a:r>
          </a:p>
          <a:p>
            <a:pPr>
              <a:buFont typeface="Wingdings 2" pitchFamily="18" charset="2"/>
              <a:buNone/>
            </a:pPr>
            <a:r>
              <a:rPr lang="ru-RU" altLang="ru-RU" sz="2400" smtClean="0"/>
              <a:t>в школах г. Читы, Газимуро-Заводского, Балейского, Александрово-Заводского и Борзинского районов. </a:t>
            </a:r>
            <a:r>
              <a:rPr lang="ru-RU" altLang="ru-RU" smtClean="0"/>
              <a:t> </a:t>
            </a:r>
          </a:p>
          <a:p>
            <a:r>
              <a:rPr lang="ru-RU" altLang="ru-RU" smtClean="0"/>
              <a:t>   Слабый контроль за работой муниципального и школьных операторов:</a:t>
            </a:r>
          </a:p>
          <a:p>
            <a:pPr>
              <a:buFont typeface="Wingdings 2" pitchFamily="18" charset="2"/>
              <a:buNone/>
            </a:pPr>
            <a:r>
              <a:rPr lang="ru-RU" altLang="ru-RU" smtClean="0"/>
              <a:t> </a:t>
            </a:r>
            <a:r>
              <a:rPr lang="ru-RU" altLang="ru-RU" sz="2400" smtClean="0"/>
              <a:t>в Могочинском, Сретенском, Забайкальском, Петровск-Забайкальском, Чернышевском, Агинском и Дульдургинском районах</a:t>
            </a:r>
            <a:r>
              <a:rPr lang="ru-RU" altLang="ru-RU" smtClean="0"/>
              <a:t>. </a:t>
            </a:r>
          </a:p>
          <a:p>
            <a:r>
              <a:rPr lang="ru-RU" altLang="ru-RU" smtClean="0"/>
              <a:t>   Нарушение  сроков заполнения данных: </a:t>
            </a:r>
            <a:r>
              <a:rPr lang="ru-RU" altLang="ru-RU" sz="2400" smtClean="0"/>
              <a:t>учреждения федерального и регионального подчинения.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85728"/>
            <a:ext cx="6543692" cy="714380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Задачи на 2015 год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1000125"/>
            <a:ext cx="8858250" cy="5643563"/>
          </a:xfrm>
        </p:spPr>
        <p:txBody>
          <a:bodyPr>
            <a:noAutofit/>
          </a:bodyPr>
          <a:lstStyle/>
          <a:p>
            <a:pPr algn="just">
              <a:buFont typeface="Wingdings 2" pitchFamily="18" charset="2"/>
              <a:buNone/>
              <a:defRPr/>
            </a:pPr>
            <a:endParaRPr lang="ru-RU" sz="1800" dirty="0" smtClean="0">
              <a:solidFill>
                <a:srgbClr val="C00000"/>
              </a:solidFill>
            </a:endParaRPr>
          </a:p>
          <a:p>
            <a:pPr algn="just">
              <a:defRPr/>
            </a:pP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Довести долю учащихся основной школы  (5 класс), обучающихся по ФГОС в штатном режиме (в общей численности учащихся второй ступени) до 17 %;</a:t>
            </a:r>
          </a:p>
          <a:p>
            <a:pPr algn="just">
              <a:defRPr/>
            </a:pP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Обеспечить подготовку введения ФГОС в 10 классах в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</a:rPr>
              <a:t>пилотном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режиме в 2015 году, в 11 классах - в 2016 году;</a:t>
            </a:r>
          </a:p>
          <a:p>
            <a:pPr algn="just">
              <a:defRPr/>
            </a:pP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Обеспечить методическое сопровождение процессов подготовки введения ФГОС в 10 классах в 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</a:rPr>
              <a:t>пилотном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режиме в 2015 году;</a:t>
            </a:r>
          </a:p>
          <a:p>
            <a:pPr algn="just">
              <a:defRPr/>
            </a:pPr>
            <a:r>
              <a:rPr lang="ru-RU" sz="1800" dirty="0" smtClean="0">
                <a:solidFill>
                  <a:srgbClr val="C00000"/>
                </a:solidFill>
              </a:rPr>
              <a:t>Провести мониторинг готовности введения ФГОС ООО в штатном режиме; введения ФГОС СОО в </a:t>
            </a:r>
            <a:r>
              <a:rPr lang="ru-RU" sz="1800" dirty="0" err="1" smtClean="0">
                <a:solidFill>
                  <a:srgbClr val="C00000"/>
                </a:solidFill>
              </a:rPr>
              <a:t>пилотном</a:t>
            </a:r>
            <a:r>
              <a:rPr lang="ru-RU" sz="1800" dirty="0" smtClean="0">
                <a:solidFill>
                  <a:srgbClr val="C00000"/>
                </a:solidFill>
              </a:rPr>
              <a:t> режиме;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</a:p>
          <a:p>
            <a:pPr algn="just">
              <a:defRPr/>
            </a:pPr>
            <a:r>
              <a:rPr lang="ru-RU" sz="1800" dirty="0" smtClean="0">
                <a:solidFill>
                  <a:srgbClr val="FF0000"/>
                </a:solidFill>
              </a:rPr>
              <a:t>Обеспечить участие образовательных организаций в мониторинговых исследованиях;</a:t>
            </a:r>
          </a:p>
          <a:p>
            <a:pPr algn="just">
              <a:defRPr/>
            </a:pPr>
            <a:endParaRPr lang="ru-RU" sz="1800" dirty="0" smtClean="0">
              <a:solidFill>
                <a:srgbClr val="C00000"/>
              </a:solidFill>
            </a:endParaRPr>
          </a:p>
          <a:p>
            <a:pPr>
              <a:defRPr/>
            </a:pPr>
            <a:r>
              <a:rPr lang="ru-RU" sz="1800" dirty="0" smtClean="0"/>
              <a:t>Разработать и внедрить программы мониторинга успешной социализации школьников;</a:t>
            </a:r>
          </a:p>
          <a:p>
            <a:pPr>
              <a:defRPr/>
            </a:pPr>
            <a:r>
              <a:rPr lang="ru-RU" sz="1800" dirty="0" smtClean="0"/>
              <a:t>Выявить лучшие практики деятельности образовательных организаций по успешной социализации школьников.</a:t>
            </a:r>
          </a:p>
          <a:p>
            <a:pPr algn="just">
              <a:defRPr/>
            </a:pPr>
            <a:endParaRPr lang="ru-RU" sz="18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928688"/>
            <a:ext cx="8229600" cy="4625975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ru-RU" sz="1800" dirty="0" smtClean="0">
                <a:solidFill>
                  <a:srgbClr val="7030A0"/>
                </a:solidFill>
              </a:rPr>
              <a:t>Увеличить количество образовательных организаций, разработавших проект основных образовательных программ  среднего общего образования;</a:t>
            </a:r>
            <a:r>
              <a:rPr lang="ru-RU" sz="1800" dirty="0" smtClean="0">
                <a:solidFill>
                  <a:srgbClr val="C00000"/>
                </a:solidFill>
              </a:rPr>
              <a:t> </a:t>
            </a:r>
          </a:p>
          <a:p>
            <a:pPr algn="just">
              <a:defRPr/>
            </a:pPr>
            <a:r>
              <a:rPr lang="ru-RU" sz="1800" dirty="0" smtClean="0">
                <a:solidFill>
                  <a:srgbClr val="C00000"/>
                </a:solidFill>
              </a:rPr>
              <a:t>Увеличить количество ООП ООО, прошедших профессиональную и общественную экспертизу</a:t>
            </a:r>
            <a:endParaRPr lang="ru-RU" sz="1800" dirty="0" smtClean="0"/>
          </a:p>
          <a:p>
            <a:pPr algn="just">
              <a:defRPr/>
            </a:pPr>
            <a:endParaRPr lang="ru-RU" sz="1800" dirty="0" smtClean="0">
              <a:solidFill>
                <a:srgbClr val="7030A0"/>
              </a:solidFill>
            </a:endParaRPr>
          </a:p>
          <a:p>
            <a:pPr algn="just">
              <a:defRPr/>
            </a:pPr>
            <a:r>
              <a:rPr lang="ru-RU" sz="1800" dirty="0" smtClean="0">
                <a:solidFill>
                  <a:srgbClr val="0000CC"/>
                </a:solidFill>
              </a:rPr>
              <a:t>Довести долю педагогических и управленческих кадров общеобразовательных организаций, прошедших повышение квалификации и/или профессиональную переподготовку в соответствии с ФГОС (в общей численности педагогических и управленческих кадров) до 80%;</a:t>
            </a:r>
          </a:p>
          <a:p>
            <a:pPr algn="just">
              <a:defRPr/>
            </a:pP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</a:rPr>
              <a:t>Расширить взаимодействие с региональными </a:t>
            </a:r>
            <a:r>
              <a:rPr lang="ru-RU" sz="1800" dirty="0" err="1" smtClean="0">
                <a:solidFill>
                  <a:schemeClr val="tx2">
                    <a:lumMod val="50000"/>
                  </a:schemeClr>
                </a:solidFill>
              </a:rPr>
              <a:t>стажировочными</a:t>
            </a:r>
            <a:r>
              <a:rPr lang="ru-RU" sz="1800" dirty="0" smtClean="0">
                <a:solidFill>
                  <a:schemeClr val="tx2">
                    <a:lumMod val="50000"/>
                  </a:schemeClr>
                </a:solidFill>
              </a:rPr>
              <a:t> площадками и базовыми опорными площадками других регионов;</a:t>
            </a:r>
          </a:p>
          <a:p>
            <a:pPr>
              <a:defRPr/>
            </a:pPr>
            <a:endParaRPr lang="ru-RU" sz="18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000125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Совершенствовать региональную систему оценки качества общего образования;</a:t>
            </a:r>
          </a:p>
          <a:p>
            <a:pPr>
              <a:defRPr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Разработать новые модели муниципальных и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внутришкольных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систем оценки качества образования;</a:t>
            </a:r>
          </a:p>
          <a:p>
            <a:pPr>
              <a:buFont typeface="Wingdings 2" pitchFamily="18" charset="2"/>
              <a:buNone/>
              <a:defRPr/>
            </a:pP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defRPr/>
            </a:pPr>
            <a:r>
              <a:rPr lang="ru-RU" dirty="0" smtClean="0">
                <a:solidFill>
                  <a:srgbClr val="FF0000"/>
                </a:solidFill>
              </a:rPr>
              <a:t>Инициировать и поддерживать развитие модели независимой системы оценки качества образования на региональном и муниципальном уровнях;</a:t>
            </a:r>
          </a:p>
          <a:p>
            <a:pPr>
              <a:defRPr/>
            </a:pPr>
            <a:r>
              <a:rPr lang="ru-RU" dirty="0" smtClean="0">
                <a:solidFill>
                  <a:srgbClr val="FF0000"/>
                </a:solidFill>
              </a:rPr>
              <a:t>Расширить участие общественных институтов и объединений в процедурах оценки качества образования;</a:t>
            </a:r>
          </a:p>
          <a:p>
            <a:pPr algn="just">
              <a:defRPr/>
            </a:pPr>
            <a:r>
              <a:rPr lang="ru-RU" dirty="0" smtClean="0">
                <a:solidFill>
                  <a:srgbClr val="FF0000"/>
                </a:solidFill>
              </a:rPr>
              <a:t>Обеспечить повышение доли общеобразовательных организаций, в которых используются современные оценочные процедуры для оценки достижений обучающихся по ФГОС НОО и ООО;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017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altLang="ru-RU" smtClean="0"/>
          </a:p>
          <a:p>
            <a:pPr algn="ctr"/>
            <a:endParaRPr lang="ru-RU" altLang="ru-RU" smtClean="0"/>
          </a:p>
          <a:p>
            <a:pPr algn="ctr"/>
            <a:r>
              <a:rPr lang="ru-RU" altLang="ru-RU" sz="3600" smtClean="0"/>
              <a:t>Благодарю за внимание!</a:t>
            </a:r>
          </a:p>
          <a:p>
            <a:pPr algn="ctr"/>
            <a:endParaRPr lang="ru-RU" altLang="ru-RU" smtClean="0"/>
          </a:p>
          <a:p>
            <a:pPr algn="ctr"/>
            <a:endParaRPr lang="ru-RU" altLang="ru-RU" smtClean="0"/>
          </a:p>
          <a:p>
            <a:pPr algn="ctr"/>
            <a:endParaRPr lang="ru-RU" altLang="ru-RU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dirty="0" smtClean="0"/>
              <a:t>Выполнение  графика  перехода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023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6936"/>
                <a:gridCol w="3524264"/>
                <a:gridCol w="2895600"/>
              </a:tblGrid>
              <a:tr h="1554242">
                <a:tc>
                  <a:txBody>
                    <a:bodyPr/>
                    <a:lstStyle/>
                    <a:p>
                      <a:endParaRPr lang="ru-RU" sz="4800" dirty="0"/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/>
                        <a:t>Начальная</a:t>
                      </a:r>
                      <a:r>
                        <a:rPr lang="ru-RU" sz="4800" baseline="0" dirty="0" smtClean="0"/>
                        <a:t> школа</a:t>
                      </a:r>
                      <a:endParaRPr lang="ru-RU" sz="4800" dirty="0"/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/>
                        <a:t>Основная школа</a:t>
                      </a:r>
                      <a:endParaRPr lang="ru-RU" sz="4800" dirty="0"/>
                    </a:p>
                  </a:txBody>
                  <a:tcPr marT="45706" marB="45706"/>
                </a:tc>
              </a:tr>
              <a:tr h="822828"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/>
                        <a:t>2012</a:t>
                      </a:r>
                      <a:endParaRPr lang="ru-RU" sz="4800" dirty="0"/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/>
                        <a:t>66,03 %</a:t>
                      </a:r>
                      <a:endParaRPr lang="ru-RU" sz="4800" dirty="0"/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/>
                        <a:t>7,42 %</a:t>
                      </a:r>
                      <a:endParaRPr lang="ru-RU" sz="4800" dirty="0"/>
                    </a:p>
                  </a:txBody>
                  <a:tcPr marT="45706" marB="45706"/>
                </a:tc>
              </a:tr>
              <a:tr h="822828"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/>
                        <a:t>2013</a:t>
                      </a:r>
                      <a:endParaRPr lang="ru-RU" sz="4800" dirty="0"/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/>
                        <a:t>87,35 %</a:t>
                      </a:r>
                      <a:endParaRPr lang="ru-RU" sz="4800" dirty="0"/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/>
                        <a:t>17,51 %</a:t>
                      </a:r>
                      <a:endParaRPr lang="ru-RU" sz="4800" dirty="0"/>
                    </a:p>
                  </a:txBody>
                  <a:tcPr marT="45706" marB="45706"/>
                </a:tc>
              </a:tr>
              <a:tr h="822828"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/>
                        <a:t>2014</a:t>
                      </a:r>
                      <a:endParaRPr lang="ru-RU" sz="4800" dirty="0"/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/>
                        <a:t>100%</a:t>
                      </a:r>
                      <a:endParaRPr lang="ru-RU" sz="4800" dirty="0"/>
                    </a:p>
                  </a:txBody>
                  <a:tcPr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/>
                        <a:t>22 %</a:t>
                      </a:r>
                      <a:endParaRPr lang="ru-RU" sz="4800" dirty="0"/>
                    </a:p>
                  </a:txBody>
                  <a:tcPr marT="45706" marB="45706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Выполнение графика перехода</a:t>
            </a:r>
            <a:endParaRPr lang="ru-RU" dirty="0"/>
          </a:p>
        </p:txBody>
      </p:sp>
      <p:graphicFrame>
        <p:nvGraphicFramePr>
          <p:cNvPr id="17411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00188"/>
          <a:ext cx="8686800" cy="452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2" r:id="rId4" imgW="8687553" imgH="4523624" progId="Excel.Chart.8">
                  <p:embed/>
                </p:oleObj>
              </mc:Choice>
              <mc:Fallback>
                <p:oleObj r:id="rId4" imgW="8687553" imgH="4523624" progId="Excel.Char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500188"/>
                        <a:ext cx="8686800" cy="4525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dirty="0" smtClean="0"/>
              <a:t>Выполнение  графика  перехода</a:t>
            </a:r>
            <a:endParaRPr lang="ru-RU" dirty="0"/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altLang="ru-RU" sz="3600" smtClean="0"/>
              <a:t> 2014-2015 учебный год: </a:t>
            </a:r>
          </a:p>
          <a:p>
            <a:pPr>
              <a:buFont typeface="Wingdings 2" pitchFamily="18" charset="2"/>
              <a:buNone/>
            </a:pPr>
            <a:r>
              <a:rPr lang="ru-RU" altLang="ru-RU" sz="2800" smtClean="0"/>
              <a:t>в штатном режиме -  1,2,3,4 классы 604 школ</a:t>
            </a:r>
          </a:p>
          <a:p>
            <a:pPr>
              <a:buFont typeface="Wingdings 2" pitchFamily="18" charset="2"/>
              <a:buNone/>
            </a:pPr>
            <a:r>
              <a:rPr lang="ru-RU" altLang="ru-RU" sz="2800" smtClean="0"/>
              <a:t>в пилотном режиме – 5, 6, 7 классы 114 школ . </a:t>
            </a:r>
          </a:p>
          <a:p>
            <a:pPr>
              <a:buFont typeface="Wingdings" pitchFamily="2" charset="2"/>
              <a:buChar char="Ø"/>
            </a:pPr>
            <a:r>
              <a:rPr lang="ru-RU" altLang="ru-RU" sz="3600" smtClean="0"/>
              <a:t> 2015-2016 учебный год:</a:t>
            </a:r>
          </a:p>
          <a:p>
            <a:pPr>
              <a:buFont typeface="Wingdings 2" pitchFamily="18" charset="2"/>
              <a:buNone/>
            </a:pPr>
            <a:r>
              <a:rPr lang="ru-RU" altLang="ru-RU" sz="2800" smtClean="0"/>
              <a:t>в пилотном режиме - 10 классы  73 школ</a:t>
            </a:r>
          </a:p>
          <a:p>
            <a:pPr>
              <a:buFont typeface="Wingdings" pitchFamily="2" charset="2"/>
              <a:buChar char="Ø"/>
            </a:pPr>
            <a:endParaRPr lang="ru-RU" altLang="ru-RU" smtClean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7715250" y="2000250"/>
            <a:ext cx="319088" cy="1285875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 rot="10800000" flipV="1">
            <a:off x="8034338" y="2320925"/>
            <a:ext cx="1109662" cy="820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solidFill>
                  <a:schemeClr val="tx1"/>
                </a:solidFill>
              </a:rPr>
              <a:t>59,8%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071546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    </a:t>
            </a:r>
            <a:br>
              <a:rPr lang="ru-RU" dirty="0" smtClean="0"/>
            </a:br>
            <a:r>
              <a:rPr lang="ru-RU" sz="2000" b="1" dirty="0" smtClean="0"/>
              <a:t>Список </a:t>
            </a:r>
            <a:r>
              <a:rPr lang="ru-RU" sz="2000" b="1" dirty="0" err="1" smtClean="0"/>
              <a:t>пилотных</a:t>
            </a:r>
            <a:r>
              <a:rPr lang="ru-RU" sz="2000" b="1" dirty="0" smtClean="0"/>
              <a:t> муниципальных и государственных </a:t>
            </a:r>
            <a:br>
              <a:rPr lang="ru-RU" sz="2000" b="1" dirty="0" smtClean="0"/>
            </a:br>
            <a:r>
              <a:rPr lang="ru-RU" sz="2000" b="1" dirty="0" smtClean="0"/>
              <a:t>общеобразовательных учреждений, переходящих на новые ФГОС СОО  с 1 сентября 2015/2016  учебного года  (</a:t>
            </a:r>
            <a:r>
              <a:rPr lang="ru-RU" sz="1600" dirty="0" smtClean="0"/>
              <a:t>Приложение №3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600" dirty="0" smtClean="0"/>
              <a:t>к приказу № 139 от 26.01.2012 г)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88" y="1143000"/>
          <a:ext cx="4143375" cy="5499100"/>
        </p:xfrm>
        <a:graphic>
          <a:graphicData uri="http://schemas.openxmlformats.org/drawingml/2006/table">
            <a:tbl>
              <a:tblPr/>
              <a:tblGrid>
                <a:gridCol w="1893887"/>
                <a:gridCol w="2249488"/>
              </a:tblGrid>
              <a:tr h="46037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Муниципальный район, городской округ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4450" marR="0" lvl="0" indent="0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445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ОУ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-20638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Пгт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17463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 ОУ (5)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-20638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Агинский район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17463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 ОУ (13)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-20638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Дульдургинский район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17463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 ОУ (10)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-20638" algn="l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Могойтуйский район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-17463" algn="ctr" defTabSz="914400" rtl="0" eaLnBrk="1" fontAlgn="base" latinLnBrk="0" hangingPunct="1">
                        <a:lnSpc>
                          <a:spcPts val="13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 ОУ (17)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Борзинский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МОУ СОШ№ 41 г.Борзи,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Газимуро Заводский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МОУ СОШ с. Газимурский Завод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Забайкальский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МОУ СОШ №1 п</a:t>
                      </a: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Забайкальск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Карымский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МОУ УШИ №5 п Карымское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-3175" algn="l" defTabSz="914400" rtl="0" eaLnBrk="1" fontAlgn="base" latinLnBrk="0" hangingPunct="1">
                        <a:lnSpc>
                          <a:spcPts val="141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Красночикойский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МОУ Захаровская СОШ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Краснокаменский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МОУ СОШ-№7 г. Краснокаменск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МОУ Гимназия №9 г Краснокаменск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Кыринский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МОУ Кыринская СОШ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Нерчинский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МОУ СОШ №9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Оловяннинский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2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МОУ Ясногорская СОШ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Ононский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063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МОУ Нижнецасучейская СОШ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4">
                <a:tc>
                  <a:txBody>
                    <a:bodyPr/>
                    <a:lstStyle/>
                    <a:p>
                      <a:pPr marL="63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Петровск -Забайкальский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9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МОУ  Тарбагатайская СОШ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63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Приаргунский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МОУ Приаргунская СОШ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786313" y="1214438"/>
          <a:ext cx="4071937" cy="5426075"/>
        </p:xfrm>
        <a:graphic>
          <a:graphicData uri="http://schemas.openxmlformats.org/drawingml/2006/table">
            <a:tbl>
              <a:tblPr/>
              <a:tblGrid>
                <a:gridCol w="1862137"/>
                <a:gridCol w="2209800"/>
              </a:tblGrid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Сретенский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Кокуйская СОШ № 1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Тунгокоченский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288" marR="0" lvl="0" indent="20638" algn="ctr" defTabSz="914400" rtl="0" eaLnBrk="1" fontAlgn="base" latinLnBrk="0" hangingPunct="1">
                        <a:lnSpc>
                          <a:spcPts val="1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Вершино-Дарасунская СОШ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Улетовский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2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МОУ СОШ п. Дровяная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Хилокский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4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МОУ СОШ  с Харагун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20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Читинский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МОУ СОШ с Домна 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20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Чернышевский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МОУ СОШ № 63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Шелопугинский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9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Шелопугинская СОШ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Шилкинский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9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 51 г. Шилка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6988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 5 п. Первомайский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 Чита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МОУ СОШ № 12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МОУ СОШ №49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МОУ СОШ №30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г.Петровск-Забайкальский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МОУ Гимназия №1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Краевое учреждение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ГОУ Кадетская школа - интернат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Забайкальская краевая гимназия - интернат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Забайкальский краевой лицей-интернат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ГОУ Красночикойская СОШ №2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Oval 1"/>
          <p:cNvSpPr>
            <a:spLocks noChangeArrowheads="1"/>
          </p:cNvSpPr>
          <p:nvPr/>
        </p:nvSpPr>
        <p:spPr bwMode="auto">
          <a:xfrm>
            <a:off x="696913" y="800100"/>
            <a:ext cx="2312987" cy="569913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Социальный заказ общества</a:t>
            </a:r>
            <a:endParaRPr lang="ru-RU" altLang="ru-RU" sz="20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483" name="Oval 24"/>
          <p:cNvSpPr>
            <a:spLocks noChangeArrowheads="1"/>
          </p:cNvSpPr>
          <p:nvPr/>
        </p:nvSpPr>
        <p:spPr bwMode="auto">
          <a:xfrm>
            <a:off x="3314700" y="803275"/>
            <a:ext cx="2312988" cy="569913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Заказ личности</a:t>
            </a:r>
            <a:endParaRPr lang="ru-RU" altLang="ru-RU" sz="20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484" name="Oval 25"/>
          <p:cNvSpPr>
            <a:spLocks noChangeArrowheads="1"/>
          </p:cNvSpPr>
          <p:nvPr/>
        </p:nvSpPr>
        <p:spPr bwMode="auto">
          <a:xfrm>
            <a:off x="6026150" y="803275"/>
            <a:ext cx="2312988" cy="569913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Заказ государства</a:t>
            </a:r>
            <a:endParaRPr lang="ru-RU" altLang="ru-RU" sz="20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485" name="Oval 28"/>
          <p:cNvSpPr>
            <a:spLocks noChangeArrowheads="1"/>
          </p:cNvSpPr>
          <p:nvPr/>
        </p:nvSpPr>
        <p:spPr bwMode="auto">
          <a:xfrm>
            <a:off x="1357313" y="1657350"/>
            <a:ext cx="5929312" cy="43815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ФГОС </a:t>
            </a:r>
            <a:r>
              <a:rPr lang="ru-RU" altLang="ru-RU" sz="180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–</a:t>
            </a:r>
            <a:r>
              <a:rPr lang="ru-RU" altLang="ru-RU" sz="18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общественный договор</a:t>
            </a:r>
            <a:endParaRPr lang="ru-RU" altLang="ru-RU" sz="20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486" name="Oval 8"/>
          <p:cNvSpPr>
            <a:spLocks noChangeArrowheads="1"/>
          </p:cNvSpPr>
          <p:nvPr/>
        </p:nvSpPr>
        <p:spPr bwMode="auto">
          <a:xfrm>
            <a:off x="0" y="5743575"/>
            <a:ext cx="1816100" cy="1114425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0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Создание совета и рабочей группы для разработки и управления программой изменений</a:t>
            </a:r>
            <a:endParaRPr lang="ru-RU" altLang="ru-RU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2124075" y="5743575"/>
            <a:ext cx="2312988" cy="1101725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1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Определение изменений и дополнений в ОС, ООП</a:t>
            </a:r>
            <a:endParaRPr lang="ru-RU" altLang="ru-RU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488" name="Oval 5"/>
          <p:cNvSpPr>
            <a:spLocks noChangeArrowheads="1"/>
          </p:cNvSpPr>
          <p:nvPr/>
        </p:nvSpPr>
        <p:spPr bwMode="auto">
          <a:xfrm>
            <a:off x="1122363" y="5130800"/>
            <a:ext cx="7026275" cy="447675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2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ЭТАПЫ</a:t>
            </a:r>
            <a:endParaRPr lang="ru-RU" altLang="ru-RU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489" name="Oval 2"/>
          <p:cNvSpPr>
            <a:spLocks noChangeArrowheads="1"/>
          </p:cNvSpPr>
          <p:nvPr/>
        </p:nvSpPr>
        <p:spPr bwMode="auto">
          <a:xfrm>
            <a:off x="696913" y="2224088"/>
            <a:ext cx="2312987" cy="612775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Требования к структуре ООП</a:t>
            </a:r>
            <a:endParaRPr lang="ru-RU" altLang="ru-RU" sz="20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490" name="Oval 23"/>
          <p:cNvSpPr>
            <a:spLocks noChangeArrowheads="1"/>
          </p:cNvSpPr>
          <p:nvPr/>
        </p:nvSpPr>
        <p:spPr bwMode="auto">
          <a:xfrm>
            <a:off x="3071813" y="2224088"/>
            <a:ext cx="2857500" cy="701675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Требования к результатам освоения</a:t>
            </a:r>
            <a:endParaRPr lang="ru-RU" altLang="ru-RU" sz="20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491" name="Oval 22"/>
          <p:cNvSpPr>
            <a:spLocks noChangeArrowheads="1"/>
          </p:cNvSpPr>
          <p:nvPr/>
        </p:nvSpPr>
        <p:spPr bwMode="auto">
          <a:xfrm>
            <a:off x="6026150" y="2224088"/>
            <a:ext cx="2312988" cy="701675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1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Требования к условиям введения  и реализации</a:t>
            </a:r>
            <a:endParaRPr lang="ru-RU" altLang="ru-RU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492" name="Oval 3"/>
          <p:cNvSpPr>
            <a:spLocks noChangeArrowheads="1"/>
          </p:cNvSpPr>
          <p:nvPr/>
        </p:nvSpPr>
        <p:spPr bwMode="auto">
          <a:xfrm>
            <a:off x="0" y="3125788"/>
            <a:ext cx="3438525" cy="18923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ru-RU" altLang="ru-RU" sz="9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учебный план</a:t>
            </a:r>
            <a:endParaRPr lang="ru-RU" altLang="ru-RU" sz="900">
              <a:solidFill>
                <a:schemeClr val="tx1"/>
              </a:solidFill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ru-RU" altLang="ru-RU" sz="9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программы учебных предметов</a:t>
            </a:r>
            <a:endParaRPr lang="ru-RU" altLang="ru-RU" sz="900">
              <a:solidFill>
                <a:schemeClr val="tx1"/>
              </a:solidFill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ru-RU" altLang="ru-RU" sz="9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программа воспитания и социализации</a:t>
            </a:r>
            <a:endParaRPr lang="ru-RU" altLang="ru-RU" sz="900">
              <a:solidFill>
                <a:schemeClr val="tx1"/>
              </a:solidFill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ru-RU" altLang="ru-RU" sz="9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программа развития УУД</a:t>
            </a:r>
            <a:endParaRPr lang="ru-RU" altLang="ru-RU" sz="900">
              <a:solidFill>
                <a:schemeClr val="tx1"/>
              </a:solidFill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ru-RU" altLang="ru-RU" sz="9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программа коррекционной работы</a:t>
            </a:r>
            <a:endParaRPr lang="ru-RU" altLang="ru-RU" sz="900">
              <a:solidFill>
                <a:schemeClr val="tx1"/>
              </a:solidFill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ru-RU" altLang="ru-RU" sz="9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система оценки достижения результатов</a:t>
            </a:r>
            <a:endParaRPr lang="ru-RU" altLang="ru-RU" sz="900">
              <a:solidFill>
                <a:schemeClr val="tx1"/>
              </a:solidFill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ru-RU" altLang="ru-RU" sz="9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модель организации внеурочной деят-ти</a:t>
            </a:r>
            <a:endParaRPr lang="ru-RU" altLang="ru-RU" sz="900">
              <a:solidFill>
                <a:schemeClr val="tx1"/>
              </a:solidFill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ru-RU" altLang="ru-RU" sz="9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наличие перечня учебников</a:t>
            </a:r>
            <a:endParaRPr lang="ru-RU" altLang="ru-RU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493" name="Oval 10"/>
          <p:cNvSpPr>
            <a:spLocks noChangeArrowheads="1"/>
          </p:cNvSpPr>
          <p:nvPr/>
        </p:nvSpPr>
        <p:spPr bwMode="auto">
          <a:xfrm>
            <a:off x="3789363" y="3351213"/>
            <a:ext cx="1790700" cy="1290637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tabLst>
                <a:tab pos="90488" algn="l"/>
                <a:tab pos="180975" algn="l"/>
              </a:tabLst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tabLst>
                <a:tab pos="90488" algn="l"/>
                <a:tab pos="180975" algn="l"/>
              </a:tabLst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tabLst>
                <a:tab pos="90488" algn="l"/>
                <a:tab pos="180975" algn="l"/>
              </a:tabLst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tabLst>
                <a:tab pos="90488" algn="l"/>
                <a:tab pos="180975" algn="l"/>
              </a:tabLst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tabLst>
                <a:tab pos="90488" algn="l"/>
                <a:tab pos="180975" algn="l"/>
              </a:tabLst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tabLst>
                <a:tab pos="90488" algn="l"/>
                <a:tab pos="180975" algn="l"/>
              </a:tabLst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tabLst>
                <a:tab pos="90488" algn="l"/>
                <a:tab pos="180975" algn="l"/>
              </a:tabLst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tabLst>
                <a:tab pos="90488" algn="l"/>
                <a:tab pos="180975" algn="l"/>
              </a:tabLst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tabLst>
                <a:tab pos="90488" algn="l"/>
                <a:tab pos="180975" algn="l"/>
              </a:tabLst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ru-RU" altLang="ru-RU" sz="10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личностные</a:t>
            </a:r>
            <a:endParaRPr lang="ru-RU" altLang="ru-RU" sz="900">
              <a:solidFill>
                <a:schemeClr val="tx1"/>
              </a:solidFill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ru-RU" altLang="ru-RU" sz="10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метапредметные</a:t>
            </a:r>
            <a:endParaRPr lang="ru-RU" altLang="ru-RU" sz="900">
              <a:solidFill>
                <a:schemeClr val="tx1"/>
              </a:solidFill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ru-RU" altLang="ru-RU" sz="10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предметные</a:t>
            </a:r>
            <a:endParaRPr lang="ru-RU" altLang="ru-RU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494" name="Oval 4"/>
          <p:cNvSpPr>
            <a:spLocks noChangeArrowheads="1"/>
          </p:cNvSpPr>
          <p:nvPr/>
        </p:nvSpPr>
        <p:spPr bwMode="auto">
          <a:xfrm>
            <a:off x="5715000" y="3143250"/>
            <a:ext cx="3143250" cy="18923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ru-RU" altLang="ru-RU" sz="9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нормативно-правовое обеспечение</a:t>
            </a:r>
            <a:endParaRPr lang="ru-RU" altLang="ru-RU" sz="900">
              <a:solidFill>
                <a:schemeClr val="tx1"/>
              </a:solidFill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ru-RU" altLang="ru-RU" sz="9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организационное</a:t>
            </a:r>
            <a:endParaRPr lang="ru-RU" altLang="ru-RU" sz="900">
              <a:solidFill>
                <a:schemeClr val="tx1"/>
              </a:solidFill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ru-RU" altLang="ru-RU" sz="9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кадровое</a:t>
            </a:r>
            <a:endParaRPr lang="ru-RU" altLang="ru-RU" sz="900">
              <a:solidFill>
                <a:schemeClr val="tx1"/>
              </a:solidFill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ru-RU" altLang="ru-RU" sz="9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финансово-экономическое</a:t>
            </a:r>
            <a:endParaRPr lang="ru-RU" altLang="ru-RU" sz="900">
              <a:solidFill>
                <a:schemeClr val="tx1"/>
              </a:solidFill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ru-RU" altLang="ru-RU" sz="9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информационное</a:t>
            </a:r>
            <a:endParaRPr lang="ru-RU" altLang="ru-RU" sz="900">
              <a:solidFill>
                <a:schemeClr val="tx1"/>
              </a:solidFill>
              <a:latin typeface="Arial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ru-RU" altLang="ru-RU" sz="9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материально-техническое</a:t>
            </a:r>
            <a:endParaRPr lang="ru-RU" altLang="ru-RU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495" name="Oval 6"/>
          <p:cNvSpPr>
            <a:spLocks noChangeArrowheads="1"/>
          </p:cNvSpPr>
          <p:nvPr/>
        </p:nvSpPr>
        <p:spPr bwMode="auto">
          <a:xfrm>
            <a:off x="4676775" y="5743575"/>
            <a:ext cx="2312988" cy="1114425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1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Разработка плана-графика введения ФГОС </a:t>
            </a:r>
            <a:endParaRPr lang="ru-RU" altLang="ru-RU" sz="900">
              <a:solidFill>
                <a:schemeClr val="tx1"/>
              </a:solidFill>
              <a:latin typeface="Arial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1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Разработка единичных проектов</a:t>
            </a:r>
            <a:endParaRPr lang="ru-RU" altLang="ru-RU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496" name="Oval 9"/>
          <p:cNvSpPr>
            <a:spLocks noChangeArrowheads="1"/>
          </p:cNvSpPr>
          <p:nvPr/>
        </p:nvSpPr>
        <p:spPr bwMode="auto">
          <a:xfrm>
            <a:off x="7175500" y="5743575"/>
            <a:ext cx="1825625" cy="1114425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10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Контроль реализации изменений и дополнений</a:t>
            </a:r>
            <a:endParaRPr lang="ru-RU" altLang="ru-RU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497" name="AutoShape 11"/>
          <p:cNvSpPr>
            <a:spLocks noChangeArrowheads="1"/>
          </p:cNvSpPr>
          <p:nvPr/>
        </p:nvSpPr>
        <p:spPr bwMode="auto">
          <a:xfrm>
            <a:off x="3438525" y="3937000"/>
            <a:ext cx="350838" cy="90488"/>
          </a:xfrm>
          <a:prstGeom prst="rightArrow">
            <a:avLst>
              <a:gd name="adj1" fmla="val 50000"/>
              <a:gd name="adj2" fmla="val 96929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498" name="AutoShape 12"/>
          <p:cNvSpPr>
            <a:spLocks noChangeArrowheads="1"/>
          </p:cNvSpPr>
          <p:nvPr/>
        </p:nvSpPr>
        <p:spPr bwMode="auto">
          <a:xfrm>
            <a:off x="5580063" y="3937000"/>
            <a:ext cx="206375" cy="63500"/>
          </a:xfrm>
          <a:prstGeom prst="leftArrow">
            <a:avLst>
              <a:gd name="adj1" fmla="val 50000"/>
              <a:gd name="adj2" fmla="val 70612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499" name="AutoShape 13"/>
          <p:cNvSpPr>
            <a:spLocks noChangeArrowheads="1"/>
          </p:cNvSpPr>
          <p:nvPr/>
        </p:nvSpPr>
        <p:spPr bwMode="auto">
          <a:xfrm>
            <a:off x="1747838" y="2838450"/>
            <a:ext cx="90487" cy="287338"/>
          </a:xfrm>
          <a:prstGeom prst="downArrow">
            <a:avLst>
              <a:gd name="adj1" fmla="val 50000"/>
              <a:gd name="adj2" fmla="val 7938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500" name="AutoShape 21"/>
          <p:cNvSpPr>
            <a:spLocks noChangeArrowheads="1"/>
          </p:cNvSpPr>
          <p:nvPr/>
        </p:nvSpPr>
        <p:spPr bwMode="auto">
          <a:xfrm>
            <a:off x="4664075" y="2925763"/>
            <a:ext cx="104775" cy="425450"/>
          </a:xfrm>
          <a:prstGeom prst="downArrow">
            <a:avLst>
              <a:gd name="adj1" fmla="val 50000"/>
              <a:gd name="adj2" fmla="val 10151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501" name="AutoShape 14"/>
          <p:cNvSpPr>
            <a:spLocks noChangeArrowheads="1"/>
          </p:cNvSpPr>
          <p:nvPr/>
        </p:nvSpPr>
        <p:spPr bwMode="auto">
          <a:xfrm>
            <a:off x="7085013" y="2925763"/>
            <a:ext cx="90487" cy="301625"/>
          </a:xfrm>
          <a:prstGeom prst="downArrow">
            <a:avLst>
              <a:gd name="adj1" fmla="val 50000"/>
              <a:gd name="adj2" fmla="val 83334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502" name="AutoShape 15"/>
          <p:cNvSpPr>
            <a:spLocks noChangeArrowheads="1"/>
          </p:cNvSpPr>
          <p:nvPr/>
        </p:nvSpPr>
        <p:spPr bwMode="auto">
          <a:xfrm>
            <a:off x="2032000" y="1373188"/>
            <a:ext cx="90488" cy="287337"/>
          </a:xfrm>
          <a:prstGeom prst="downArrow">
            <a:avLst>
              <a:gd name="adj1" fmla="val 50000"/>
              <a:gd name="adj2" fmla="val 7938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503" name="AutoShape 27"/>
          <p:cNvSpPr>
            <a:spLocks noChangeArrowheads="1"/>
          </p:cNvSpPr>
          <p:nvPr/>
        </p:nvSpPr>
        <p:spPr bwMode="auto">
          <a:xfrm>
            <a:off x="6899275" y="1373188"/>
            <a:ext cx="90488" cy="287337"/>
          </a:xfrm>
          <a:prstGeom prst="downArrow">
            <a:avLst>
              <a:gd name="adj1" fmla="val 50000"/>
              <a:gd name="adj2" fmla="val 7938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504" name="AutoShape 26"/>
          <p:cNvSpPr>
            <a:spLocks noChangeArrowheads="1"/>
          </p:cNvSpPr>
          <p:nvPr/>
        </p:nvSpPr>
        <p:spPr bwMode="auto">
          <a:xfrm>
            <a:off x="4586288" y="1370013"/>
            <a:ext cx="90487" cy="287337"/>
          </a:xfrm>
          <a:prstGeom prst="downArrow">
            <a:avLst>
              <a:gd name="adj1" fmla="val 50000"/>
              <a:gd name="adj2" fmla="val 7938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505" name="AutoShape 20"/>
          <p:cNvSpPr>
            <a:spLocks noChangeArrowheads="1"/>
          </p:cNvSpPr>
          <p:nvPr/>
        </p:nvSpPr>
        <p:spPr bwMode="auto">
          <a:xfrm>
            <a:off x="4676775" y="4641850"/>
            <a:ext cx="90488" cy="488950"/>
          </a:xfrm>
          <a:prstGeom prst="upArrow">
            <a:avLst>
              <a:gd name="adj1" fmla="val 50000"/>
              <a:gd name="adj2" fmla="val 13508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506" name="AutoShape 19"/>
          <p:cNvSpPr>
            <a:spLocks noChangeArrowheads="1"/>
          </p:cNvSpPr>
          <p:nvPr/>
        </p:nvSpPr>
        <p:spPr bwMode="auto">
          <a:xfrm>
            <a:off x="1181100" y="5405438"/>
            <a:ext cx="90488" cy="338137"/>
          </a:xfrm>
          <a:prstGeom prst="upArrow">
            <a:avLst>
              <a:gd name="adj1" fmla="val 50000"/>
              <a:gd name="adj2" fmla="val 9342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507" name="AutoShape 18"/>
          <p:cNvSpPr>
            <a:spLocks noChangeArrowheads="1"/>
          </p:cNvSpPr>
          <p:nvPr/>
        </p:nvSpPr>
        <p:spPr bwMode="auto">
          <a:xfrm>
            <a:off x="3175000" y="5484813"/>
            <a:ext cx="90488" cy="258762"/>
          </a:xfrm>
          <a:prstGeom prst="upArrow">
            <a:avLst>
              <a:gd name="adj1" fmla="val 50000"/>
              <a:gd name="adj2" fmla="val 71491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508" name="AutoShape 17"/>
          <p:cNvSpPr>
            <a:spLocks noChangeArrowheads="1"/>
          </p:cNvSpPr>
          <p:nvPr/>
        </p:nvSpPr>
        <p:spPr bwMode="auto">
          <a:xfrm>
            <a:off x="5627688" y="5484813"/>
            <a:ext cx="90487" cy="258762"/>
          </a:xfrm>
          <a:prstGeom prst="upArrow">
            <a:avLst>
              <a:gd name="adj1" fmla="val 50000"/>
              <a:gd name="adj2" fmla="val 71491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509" name="AutoShape 16"/>
          <p:cNvSpPr>
            <a:spLocks noChangeArrowheads="1"/>
          </p:cNvSpPr>
          <p:nvPr/>
        </p:nvSpPr>
        <p:spPr bwMode="auto">
          <a:xfrm>
            <a:off x="7853363" y="5405438"/>
            <a:ext cx="90487" cy="338137"/>
          </a:xfrm>
          <a:prstGeom prst="upArrow">
            <a:avLst>
              <a:gd name="adj1" fmla="val 50000"/>
              <a:gd name="adj2" fmla="val 93421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510" name="AutoShape 29"/>
          <p:cNvSpPr>
            <a:spLocks noChangeArrowheads="1"/>
          </p:cNvSpPr>
          <p:nvPr/>
        </p:nvSpPr>
        <p:spPr bwMode="auto">
          <a:xfrm>
            <a:off x="1941513" y="1985963"/>
            <a:ext cx="90487" cy="234950"/>
          </a:xfrm>
          <a:prstGeom prst="upDownArrow">
            <a:avLst>
              <a:gd name="adj1" fmla="val 50000"/>
              <a:gd name="adj2" fmla="val 5193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511" name="AutoShape 30"/>
          <p:cNvSpPr>
            <a:spLocks noChangeArrowheads="1"/>
          </p:cNvSpPr>
          <p:nvPr/>
        </p:nvSpPr>
        <p:spPr bwMode="auto">
          <a:xfrm>
            <a:off x="4572000" y="2055813"/>
            <a:ext cx="90488" cy="234950"/>
          </a:xfrm>
          <a:prstGeom prst="upDownArrow">
            <a:avLst>
              <a:gd name="adj1" fmla="val 50000"/>
              <a:gd name="adj2" fmla="val 5193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512" name="AutoShape 31"/>
          <p:cNvSpPr>
            <a:spLocks noChangeArrowheads="1"/>
          </p:cNvSpPr>
          <p:nvPr/>
        </p:nvSpPr>
        <p:spPr bwMode="auto">
          <a:xfrm>
            <a:off x="6899275" y="1989138"/>
            <a:ext cx="90488" cy="234950"/>
          </a:xfrm>
          <a:prstGeom prst="upDownArrow">
            <a:avLst>
              <a:gd name="adj1" fmla="val 50000"/>
              <a:gd name="adj2" fmla="val 5193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513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514" name="Rectangle 48"/>
          <p:cNvSpPr>
            <a:spLocks noChangeArrowheads="1"/>
          </p:cNvSpPr>
          <p:nvPr/>
        </p:nvSpPr>
        <p:spPr bwMode="auto">
          <a:xfrm>
            <a:off x="571500" y="142875"/>
            <a:ext cx="83581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 sz="2000"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ru-RU" altLang="ru-RU" sz="1600" b="1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МОДЕЛЬ ВВЕДЕНИЯ ФГОС ОСНОВНОГО ОБЩЕГО ОБРАЗОВАНИЯ В ШКОЛЕ</a:t>
            </a:r>
            <a:endParaRPr lang="ru-RU" altLang="ru-RU" sz="180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Ключевые идеи реализации ООП </a:t>
            </a:r>
            <a:r>
              <a:rPr lang="ru-RU" dirty="0" err="1" smtClean="0"/>
              <a:t>ооо</a:t>
            </a:r>
            <a:endParaRPr lang="ru-RU" dirty="0" smtClean="0"/>
          </a:p>
        </p:txBody>
      </p:sp>
      <p:sp>
        <p:nvSpPr>
          <p:cNvPr id="21507" name="Объект 2"/>
          <p:cNvSpPr>
            <a:spLocks noGrp="1"/>
          </p:cNvSpPr>
          <p:nvPr>
            <p:ph idx="1"/>
          </p:nvPr>
        </p:nvSpPr>
        <p:spPr>
          <a:xfrm>
            <a:off x="250825" y="1709738"/>
            <a:ext cx="8461375" cy="4598987"/>
          </a:xfrm>
        </p:spPr>
        <p:txBody>
          <a:bodyPr/>
          <a:lstStyle/>
          <a:p>
            <a:pPr eaLnBrk="1" hangingPunct="1"/>
            <a:r>
              <a:rPr lang="ru-RU" altLang="ru-RU" sz="2400" b="1" smtClean="0"/>
              <a:t>два возрастных этапа в основной школе:</a:t>
            </a:r>
          </a:p>
          <a:p>
            <a:pPr eaLnBrk="1" hangingPunct="1"/>
            <a:r>
              <a:rPr lang="ru-RU" altLang="ru-RU" sz="2400" b="1" i="1" smtClean="0"/>
              <a:t>1 этап </a:t>
            </a:r>
            <a:r>
              <a:rPr lang="ru-RU" altLang="ru-RU" sz="2400" b="1" smtClean="0"/>
              <a:t>– </a:t>
            </a:r>
            <a:r>
              <a:rPr lang="ru-RU" altLang="ru-RU" sz="2400" b="1" i="1" smtClean="0">
                <a:hlinkClick r:id="rId3" action="ppaction://hlinkfile"/>
              </a:rPr>
              <a:t>образовательный переход</a:t>
            </a:r>
            <a:r>
              <a:rPr lang="ru-RU" altLang="ru-RU" sz="2400" b="1" smtClean="0">
                <a:hlinkClick r:id="rId3" action="ppaction://hlinkfile"/>
              </a:rPr>
              <a:t> </a:t>
            </a:r>
            <a:r>
              <a:rPr lang="ru-RU" altLang="ru-RU" sz="2400" b="1" smtClean="0"/>
              <a:t>(5-6 класс), этап «пробно-поисковый» (проб и испытаний)</a:t>
            </a:r>
          </a:p>
          <a:p>
            <a:pPr eaLnBrk="1" hangingPunct="1"/>
            <a:r>
              <a:rPr lang="ru-RU" altLang="ru-RU" sz="2400" b="1" i="1" smtClean="0"/>
              <a:t>2 этап </a:t>
            </a:r>
            <a:r>
              <a:rPr lang="ru-RU" altLang="ru-RU" sz="2400" b="1" smtClean="0"/>
              <a:t>-  </a:t>
            </a:r>
            <a:r>
              <a:rPr lang="ru-RU" altLang="ru-RU" sz="2400" b="1" i="1" smtClean="0"/>
              <a:t>личного самоопределения</a:t>
            </a:r>
            <a:r>
              <a:rPr lang="ru-RU" altLang="ru-RU" sz="2400" b="1" smtClean="0"/>
              <a:t>  (7-9 класс), этап «опыт действия» (планирование  своей дальнейшей деятельности на основе  опыта предметного  действия). Этап активного  приобретения «опыта»;</a:t>
            </a:r>
          </a:p>
          <a:p>
            <a:pPr eaLnBrk="1" hangingPunct="1"/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Overr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10195094">
  <a:themeElements>
    <a:clrScheme name="pl-Conclusion6 1">
      <a:dk1>
        <a:srgbClr val="464646"/>
      </a:dk1>
      <a:lt1>
        <a:srgbClr val="FFFFFF"/>
      </a:lt1>
      <a:dk2>
        <a:srgbClr val="000000"/>
      </a:dk2>
      <a:lt2>
        <a:srgbClr val="808080"/>
      </a:lt2>
      <a:accent1>
        <a:srgbClr val="F15D5F"/>
      </a:accent1>
      <a:accent2>
        <a:srgbClr val="333399"/>
      </a:accent2>
      <a:accent3>
        <a:srgbClr val="FFFFFF"/>
      </a:accent3>
      <a:accent4>
        <a:srgbClr val="3A3A3A"/>
      </a:accent4>
      <a:accent5>
        <a:srgbClr val="F7B6B6"/>
      </a:accent5>
      <a:accent6>
        <a:srgbClr val="2D2D8A"/>
      </a:accent6>
      <a:hlink>
        <a:srgbClr val="F15D5F"/>
      </a:hlink>
      <a:folHlink>
        <a:srgbClr val="909090"/>
      </a:folHlink>
    </a:clrScheme>
    <a:fontScheme name="pl-Conclusion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l-Conclusion6 1">
        <a:dk1>
          <a:srgbClr val="464646"/>
        </a:dk1>
        <a:lt1>
          <a:srgbClr val="FFFFFF"/>
        </a:lt1>
        <a:dk2>
          <a:srgbClr val="000000"/>
        </a:dk2>
        <a:lt2>
          <a:srgbClr val="808080"/>
        </a:lt2>
        <a:accent1>
          <a:srgbClr val="F15D5F"/>
        </a:accent1>
        <a:accent2>
          <a:srgbClr val="333399"/>
        </a:accent2>
        <a:accent3>
          <a:srgbClr val="FFFFFF"/>
        </a:accent3>
        <a:accent4>
          <a:srgbClr val="3A3A3A"/>
        </a:accent4>
        <a:accent5>
          <a:srgbClr val="F7B6B6"/>
        </a:accent5>
        <a:accent6>
          <a:srgbClr val="2D2D8A"/>
        </a:accent6>
        <a:hlink>
          <a:srgbClr val="F15D5F"/>
        </a:hlink>
        <a:folHlink>
          <a:srgbClr val="909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2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  <a:fontScheme name="Трек">
    <a:majorFont>
      <a:latin typeface="Franklin Gothic Medium"/>
      <a:ea typeface=""/>
      <a:cs typeface=""/>
      <a:font script="Jpan" typeface="HG創英角ｺﾞｼｯｸUB"/>
      <a:font script="Hang" typeface="돋움"/>
      <a:font script="Hans" typeface="隶书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Franklin Gothic Book"/>
      <a:ea typeface=""/>
      <a:cs typeface=""/>
      <a:font script="Jpan" typeface="HGｺﾞｼｯｸE"/>
      <a:font script="Hang" typeface="돋움"/>
      <a:font script="Hans" typeface="华文楷体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Трек">
    <a:fillStyleLst>
      <a:solidFill>
        <a:schemeClr val="phClr"/>
      </a:solidFill>
      <a:gradFill rotWithShape="1">
        <a:gsLst>
          <a:gs pos="0">
            <a:schemeClr val="phClr">
              <a:tint val="30000"/>
              <a:satMod val="250000"/>
            </a:schemeClr>
          </a:gs>
          <a:gs pos="72000">
            <a:schemeClr val="phClr">
              <a:tint val="75000"/>
              <a:satMod val="210000"/>
            </a:schemeClr>
          </a:gs>
          <a:gs pos="100000">
            <a:schemeClr val="phClr">
              <a:tint val="85000"/>
              <a:satMod val="210000"/>
            </a:schemeClr>
          </a:gs>
        </a:gsLst>
        <a:lin ang="5400000" scaled="1"/>
      </a:gradFill>
      <a:gradFill rotWithShape="1">
        <a:gsLst>
          <a:gs pos="0">
            <a:schemeClr val="phClr">
              <a:tint val="75000"/>
              <a:shade val="85000"/>
              <a:satMod val="230000"/>
            </a:schemeClr>
          </a:gs>
          <a:gs pos="25000">
            <a:schemeClr val="phClr">
              <a:tint val="90000"/>
              <a:shade val="70000"/>
              <a:satMod val="220000"/>
            </a:schemeClr>
          </a:gs>
          <a:gs pos="50000">
            <a:schemeClr val="phClr">
              <a:tint val="90000"/>
              <a:shade val="58000"/>
              <a:satMod val="225000"/>
            </a:schemeClr>
          </a:gs>
          <a:gs pos="65000">
            <a:schemeClr val="phClr">
              <a:tint val="90000"/>
              <a:shade val="58000"/>
              <a:satMod val="225000"/>
            </a:schemeClr>
          </a:gs>
          <a:gs pos="80000">
            <a:schemeClr val="phClr">
              <a:tint val="90000"/>
              <a:shade val="69000"/>
              <a:satMod val="220000"/>
            </a:schemeClr>
          </a:gs>
          <a:gs pos="100000">
            <a:schemeClr val="phClr">
              <a:tint val="77000"/>
              <a:shade val="80000"/>
              <a:satMod val="230000"/>
            </a:schemeClr>
          </a:gs>
        </a:gsLst>
        <a:lin ang="5400000" scaled="1"/>
      </a:gradFill>
    </a:fillStyleLst>
    <a:lnStyleLst>
      <a:ln w="1000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76200" dist="50800" dir="5400000" rotWithShape="0">
            <a:srgbClr val="4E3B30">
              <a:alpha val="60000"/>
            </a:srgbClr>
          </a:outerShdw>
        </a:effectLst>
      </a:effectStyle>
      <a:effectStyle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a:effectStyle>
      <a:effectStyle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bliqueTopLeft" fov="600000">
            <a:rot lat="0" lon="0" rev="0"/>
          </a:camera>
          <a:lightRig rig="balanced" dir="t">
            <a:rot lat="0" lon="0" rev="19200000"/>
          </a:lightRig>
        </a:scene3d>
        <a:sp3d contourW="12700" prstMaterial="matte">
          <a:bevelT w="60000" h="50800"/>
          <a:contourClr>
            <a:schemeClr val="phClr">
              <a:shade val="60000"/>
              <a:satMod val="110000"/>
            </a:schemeClr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05000"/>
            </a:schemeClr>
          </a:duotone>
        </a:blip>
        <a:tile tx="0" ty="0" sx="95000" sy="95000" flip="none" algn="t"/>
      </a:blipFill>
      <a:blipFill>
        <a:blip xmlns:r="http://schemas.openxmlformats.org/officeDocument/2006/relationships" r:embed="rId2">
          <a:duotone>
            <a:schemeClr val="phClr">
              <a:shade val="30000"/>
              <a:satMod val="455000"/>
            </a:schemeClr>
            <a:schemeClr val="phClr">
              <a:tint val="95000"/>
              <a:satMod val="120000"/>
            </a:schemeClr>
          </a:duotone>
        </a:blip>
        <a:stretch>
          <a:fillRect/>
        </a:stretch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10195094</Template>
  <TotalTime>2873</TotalTime>
  <Words>5084</Words>
  <Application>Microsoft Office PowerPoint</Application>
  <PresentationFormat>Экран (4:3)</PresentationFormat>
  <Paragraphs>1734</Paragraphs>
  <Slides>37</Slides>
  <Notes>26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47" baseType="lpstr">
      <vt:lpstr>Arial</vt:lpstr>
      <vt:lpstr>Franklin Gothic Medium</vt:lpstr>
      <vt:lpstr>Franklin Gothic Book</vt:lpstr>
      <vt:lpstr>Wingdings 2</vt:lpstr>
      <vt:lpstr>Times New Roman</vt:lpstr>
      <vt:lpstr>Wingdings</vt:lpstr>
      <vt:lpstr>Calibri</vt:lpstr>
      <vt:lpstr>10195094</vt:lpstr>
      <vt:lpstr>Трек</vt:lpstr>
      <vt:lpstr>Диаграмма Microsoft Office Excel</vt:lpstr>
      <vt:lpstr>Готовность системы общего образования к введению ФГОС ООО в штатном режиме и ФГОС СОО в пилотном режиме</vt:lpstr>
      <vt:lpstr>Организационно-управленческие          механизмы</vt:lpstr>
      <vt:lpstr>Презентация PowerPoint</vt:lpstr>
      <vt:lpstr>Выполнение  графика  перехода</vt:lpstr>
      <vt:lpstr>Выполнение графика перехода</vt:lpstr>
      <vt:lpstr>Выполнение  графика  перехода</vt:lpstr>
      <vt:lpstr>.        Список пилотных муниципальных и государственных  общеобразовательных учреждений, переходящих на новые ФГОС СОО  с 1 сентября 2015/2016  учебного года  (Приложение №3 к приказу № 139 от 26.01.2012 г)     </vt:lpstr>
      <vt:lpstr>Презентация PowerPoint</vt:lpstr>
      <vt:lpstr>Ключевые идеи реализации ООП ооо</vt:lpstr>
      <vt:lpstr>Ключевые идеи реализации ООП ООО</vt:lpstr>
      <vt:lpstr>Ключевые идеи реализации ООП СОО</vt:lpstr>
      <vt:lpstr>Основные «кирпичики» для конструирования ООП ооо </vt:lpstr>
      <vt:lpstr>Федеральный реестр пооп</vt:lpstr>
      <vt:lpstr>Кадровые условия</vt:lpstr>
      <vt:lpstr>Количество учителей, прошедших КПК(ФГОС)</vt:lpstr>
      <vt:lpstr>Данные о прохождении кпк по районам в 2014 г</vt:lpstr>
      <vt:lpstr>Данные о прохождении кпк в 2014 году учителями-предметниками</vt:lpstr>
      <vt:lpstr>Доля руководителей  ОО, прошедших повышение квалификации в соответствии с ФГОС  и доля обучающихся по ФГОС</vt:lpstr>
      <vt:lpstr>Презентация PowerPoint</vt:lpstr>
      <vt:lpstr>Модель дополнительной профессиональной программы повышения квалификации</vt:lpstr>
      <vt:lpstr>Структура программы</vt:lpstr>
      <vt:lpstr>Содержание программы </vt:lpstr>
      <vt:lpstr>Модель дополнительной профессиональной программы пк учителей-предметников</vt:lpstr>
      <vt:lpstr>Система оценки достижения  планируемых  результатов освоения  ООП</vt:lpstr>
      <vt:lpstr>Презентация PowerPoint</vt:lpstr>
      <vt:lpstr>Обеспеченность Учебниками</vt:lpstr>
      <vt:lpstr>Доля обучающихся, использующих современное оборудование </vt:lpstr>
      <vt:lpstr>Организация внеурочной деятельности</vt:lpstr>
      <vt:lpstr>Мониторинговые мероприятия</vt:lpstr>
      <vt:lpstr>Мониторинговые мероприятия</vt:lpstr>
      <vt:lpstr>Мониторинговые мероприятия</vt:lpstr>
      <vt:lpstr>Мониторинговые  мероприятия</vt:lpstr>
      <vt:lpstr>Электронный  Мониторинг </vt:lpstr>
      <vt:lpstr>Задачи на 2015 год </vt:lpstr>
      <vt:lpstr>Презентация PowerPoint</vt:lpstr>
      <vt:lpstr>Презентация PowerPoint</vt:lpstr>
      <vt:lpstr>Презентация PowerPoint</vt:lpstr>
    </vt:vector>
  </TitlesOfParts>
  <Company>PowerLexis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Примерная основная образовательная программа основного общего образования: ключевые идеи и механизмы реализации</dc:title>
  <dc:creator>user</dc:creator>
  <cp:lastModifiedBy>REvil</cp:lastModifiedBy>
  <cp:revision>156</cp:revision>
  <dcterms:created xsi:type="dcterms:W3CDTF">2010-11-14T19:30:33Z</dcterms:created>
  <dcterms:modified xsi:type="dcterms:W3CDTF">2015-02-13T02:59:45Z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TC101950941049</vt:lpwstr>
  </property>
</Properties>
</file>